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5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411" r:id="rId3"/>
    <p:sldId id="392" r:id="rId4"/>
    <p:sldId id="451" r:id="rId5"/>
    <p:sldId id="452" r:id="rId6"/>
    <p:sldId id="394" r:id="rId7"/>
    <p:sldId id="415" r:id="rId8"/>
    <p:sldId id="427" r:id="rId9"/>
    <p:sldId id="428" r:id="rId10"/>
    <p:sldId id="407" r:id="rId11"/>
    <p:sldId id="416" r:id="rId12"/>
    <p:sldId id="438" r:id="rId13"/>
    <p:sldId id="417" r:id="rId14"/>
    <p:sldId id="441" r:id="rId15"/>
    <p:sldId id="418" r:id="rId16"/>
    <p:sldId id="432" r:id="rId17"/>
    <p:sldId id="431" r:id="rId18"/>
    <p:sldId id="433" r:id="rId19"/>
    <p:sldId id="436" r:id="rId20"/>
    <p:sldId id="424" r:id="rId21"/>
    <p:sldId id="430" r:id="rId22"/>
    <p:sldId id="449" r:id="rId23"/>
    <p:sldId id="421" r:id="rId24"/>
    <p:sldId id="420" r:id="rId25"/>
    <p:sldId id="422" r:id="rId26"/>
    <p:sldId id="456" r:id="rId27"/>
    <p:sldId id="457" r:id="rId28"/>
    <p:sldId id="406" r:id="rId29"/>
    <p:sldId id="404" r:id="rId30"/>
    <p:sldId id="475" r:id="rId31"/>
    <p:sldId id="467" r:id="rId32"/>
    <p:sldId id="468" r:id="rId33"/>
    <p:sldId id="470" r:id="rId34"/>
    <p:sldId id="471" r:id="rId35"/>
    <p:sldId id="472" r:id="rId36"/>
    <p:sldId id="473" r:id="rId37"/>
    <p:sldId id="474" r:id="rId38"/>
    <p:sldId id="459" r:id="rId39"/>
    <p:sldId id="419" r:id="rId40"/>
    <p:sldId id="460" r:id="rId41"/>
    <p:sldId id="439" r:id="rId42"/>
    <p:sldId id="489" r:id="rId43"/>
    <p:sldId id="437" r:id="rId44"/>
    <p:sldId id="480" r:id="rId45"/>
    <p:sldId id="477" r:id="rId46"/>
    <p:sldId id="482" r:id="rId47"/>
    <p:sldId id="484" r:id="rId48"/>
    <p:sldId id="488" r:id="rId49"/>
    <p:sldId id="463" r:id="rId50"/>
    <p:sldId id="491" r:id="rId51"/>
    <p:sldId id="492" r:id="rId52"/>
    <p:sldId id="493" r:id="rId53"/>
    <p:sldId id="494" r:id="rId54"/>
    <p:sldId id="496" r:id="rId55"/>
    <p:sldId id="497" r:id="rId56"/>
    <p:sldId id="498" r:id="rId57"/>
    <p:sldId id="414" r:id="rId58"/>
    <p:sldId id="501" r:id="rId59"/>
    <p:sldId id="500" r:id="rId60"/>
    <p:sldId id="262" r:id="rId61"/>
    <p:sldId id="499" r:id="rId62"/>
  </p:sldIdLst>
  <p:sldSz cx="9144000" cy="6858000" type="screen4x3"/>
  <p:notesSz cx="7010400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1" autoAdjust="0"/>
    <p:restoredTop sz="73874" autoAdjust="0"/>
  </p:normalViewPr>
  <p:slideViewPr>
    <p:cSldViewPr snapToObjects="1">
      <p:cViewPr>
        <p:scale>
          <a:sx n="37" d="100"/>
          <a:sy n="37" d="100"/>
        </p:scale>
        <p:origin x="-15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L:\New\Other\Personal\FICS\AANDC\Charlottetown\Charlottetown%20Tem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L:\New\Other\RAICC\PEI\Charlottetown\Russet%20Burbank\Copy%20of%20P-days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L:\New\Other\RAICC\PEI\Charlottetown\Russet%20Burbank\Copy%20of%20P-days%20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L:\New\Other\RAICC\PEI\Charlottetown\Russet%20Burbank\Copy%20of%20P-days%20F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 sz="1600" dirty="0"/>
              <a:t>Annual Mean Temperature</a:t>
            </a:r>
          </a:p>
          <a:p>
            <a:pPr>
              <a:defRPr lang="en-US"/>
            </a:pPr>
            <a:r>
              <a:rPr lang="en-US" sz="1600" dirty="0"/>
              <a:t>Charlottetown, Prince Edward Island, Canada  1873 to 2011</a:t>
            </a:r>
          </a:p>
        </c:rich>
      </c:tx>
      <c:layout>
        <c:manualLayout>
          <c:xMode val="edge"/>
          <c:yMode val="edge"/>
          <c:x val="0.22224128489164985"/>
          <c:y val="1.445649936892258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599737532808395E-2"/>
          <c:y val="0.13671296296296354"/>
          <c:w val="0.87784470691163663"/>
          <c:h val="0.68830234762321363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'Annual new'!$A$2:$A$140</c:f>
              <c:numCache>
                <c:formatCode>General</c:formatCode>
                <c:ptCount val="139"/>
                <c:pt idx="0">
                  <c:v>1873</c:v>
                </c:pt>
                <c:pt idx="1">
                  <c:v>1874</c:v>
                </c:pt>
                <c:pt idx="2">
                  <c:v>1875</c:v>
                </c:pt>
                <c:pt idx="3">
                  <c:v>1876</c:v>
                </c:pt>
                <c:pt idx="4">
                  <c:v>1877</c:v>
                </c:pt>
                <c:pt idx="5">
                  <c:v>1878</c:v>
                </c:pt>
                <c:pt idx="6">
                  <c:v>1879</c:v>
                </c:pt>
                <c:pt idx="7">
                  <c:v>1880</c:v>
                </c:pt>
                <c:pt idx="8">
                  <c:v>1881</c:v>
                </c:pt>
                <c:pt idx="9">
                  <c:v>1882</c:v>
                </c:pt>
                <c:pt idx="10">
                  <c:v>1883</c:v>
                </c:pt>
                <c:pt idx="11">
                  <c:v>1884</c:v>
                </c:pt>
                <c:pt idx="12">
                  <c:v>1885</c:v>
                </c:pt>
                <c:pt idx="13">
                  <c:v>1886</c:v>
                </c:pt>
                <c:pt idx="14">
                  <c:v>1887</c:v>
                </c:pt>
                <c:pt idx="15">
                  <c:v>1888</c:v>
                </c:pt>
                <c:pt idx="16">
                  <c:v>1889</c:v>
                </c:pt>
                <c:pt idx="17">
                  <c:v>1890</c:v>
                </c:pt>
                <c:pt idx="18">
                  <c:v>1891</c:v>
                </c:pt>
                <c:pt idx="19">
                  <c:v>1892</c:v>
                </c:pt>
                <c:pt idx="20">
                  <c:v>1893</c:v>
                </c:pt>
                <c:pt idx="21">
                  <c:v>1894</c:v>
                </c:pt>
                <c:pt idx="22">
                  <c:v>1895</c:v>
                </c:pt>
                <c:pt idx="23">
                  <c:v>1896</c:v>
                </c:pt>
                <c:pt idx="24">
                  <c:v>1897</c:v>
                </c:pt>
                <c:pt idx="25">
                  <c:v>1898</c:v>
                </c:pt>
                <c:pt idx="26">
                  <c:v>1899</c:v>
                </c:pt>
                <c:pt idx="27">
                  <c:v>1900</c:v>
                </c:pt>
                <c:pt idx="28">
                  <c:v>1901</c:v>
                </c:pt>
                <c:pt idx="29">
                  <c:v>1902</c:v>
                </c:pt>
                <c:pt idx="30">
                  <c:v>1903</c:v>
                </c:pt>
                <c:pt idx="31">
                  <c:v>1904</c:v>
                </c:pt>
                <c:pt idx="32">
                  <c:v>1905</c:v>
                </c:pt>
                <c:pt idx="33">
                  <c:v>1906</c:v>
                </c:pt>
                <c:pt idx="34">
                  <c:v>1907</c:v>
                </c:pt>
                <c:pt idx="35">
                  <c:v>1908</c:v>
                </c:pt>
                <c:pt idx="36">
                  <c:v>1909</c:v>
                </c:pt>
                <c:pt idx="37">
                  <c:v>1910</c:v>
                </c:pt>
                <c:pt idx="38">
                  <c:v>1911</c:v>
                </c:pt>
                <c:pt idx="39">
                  <c:v>1912</c:v>
                </c:pt>
                <c:pt idx="40">
                  <c:v>1913</c:v>
                </c:pt>
                <c:pt idx="41">
                  <c:v>1914</c:v>
                </c:pt>
                <c:pt idx="42">
                  <c:v>1915</c:v>
                </c:pt>
                <c:pt idx="43">
                  <c:v>1916</c:v>
                </c:pt>
                <c:pt idx="44">
                  <c:v>1917</c:v>
                </c:pt>
                <c:pt idx="45">
                  <c:v>1918</c:v>
                </c:pt>
                <c:pt idx="46">
                  <c:v>1919</c:v>
                </c:pt>
                <c:pt idx="47">
                  <c:v>1920</c:v>
                </c:pt>
                <c:pt idx="48">
                  <c:v>1921</c:v>
                </c:pt>
                <c:pt idx="49">
                  <c:v>1922</c:v>
                </c:pt>
                <c:pt idx="50">
                  <c:v>1923</c:v>
                </c:pt>
                <c:pt idx="51">
                  <c:v>1924</c:v>
                </c:pt>
                <c:pt idx="52">
                  <c:v>1925</c:v>
                </c:pt>
                <c:pt idx="53">
                  <c:v>1926</c:v>
                </c:pt>
                <c:pt idx="54">
                  <c:v>1927</c:v>
                </c:pt>
                <c:pt idx="55">
                  <c:v>1928</c:v>
                </c:pt>
                <c:pt idx="56">
                  <c:v>1929</c:v>
                </c:pt>
                <c:pt idx="57">
                  <c:v>1930</c:v>
                </c:pt>
                <c:pt idx="58">
                  <c:v>1931</c:v>
                </c:pt>
                <c:pt idx="59">
                  <c:v>1932</c:v>
                </c:pt>
                <c:pt idx="60">
                  <c:v>1933</c:v>
                </c:pt>
                <c:pt idx="61">
                  <c:v>1934</c:v>
                </c:pt>
                <c:pt idx="62">
                  <c:v>1935</c:v>
                </c:pt>
                <c:pt idx="63">
                  <c:v>1936</c:v>
                </c:pt>
                <c:pt idx="64">
                  <c:v>1937</c:v>
                </c:pt>
                <c:pt idx="65">
                  <c:v>1938</c:v>
                </c:pt>
                <c:pt idx="66">
                  <c:v>1939</c:v>
                </c:pt>
                <c:pt idx="67">
                  <c:v>1940</c:v>
                </c:pt>
                <c:pt idx="68">
                  <c:v>1941</c:v>
                </c:pt>
                <c:pt idx="69">
                  <c:v>1942</c:v>
                </c:pt>
                <c:pt idx="70">
                  <c:v>1943</c:v>
                </c:pt>
                <c:pt idx="71">
                  <c:v>1944</c:v>
                </c:pt>
                <c:pt idx="72">
                  <c:v>1945</c:v>
                </c:pt>
                <c:pt idx="73">
                  <c:v>1946</c:v>
                </c:pt>
                <c:pt idx="74">
                  <c:v>1947</c:v>
                </c:pt>
                <c:pt idx="75">
                  <c:v>1948</c:v>
                </c:pt>
                <c:pt idx="76">
                  <c:v>1949</c:v>
                </c:pt>
                <c:pt idx="77">
                  <c:v>1950</c:v>
                </c:pt>
                <c:pt idx="78">
                  <c:v>1951</c:v>
                </c:pt>
                <c:pt idx="79">
                  <c:v>1952</c:v>
                </c:pt>
                <c:pt idx="80">
                  <c:v>1953</c:v>
                </c:pt>
                <c:pt idx="81">
                  <c:v>1954</c:v>
                </c:pt>
                <c:pt idx="82">
                  <c:v>1955</c:v>
                </c:pt>
                <c:pt idx="83">
                  <c:v>1956</c:v>
                </c:pt>
                <c:pt idx="84">
                  <c:v>1957</c:v>
                </c:pt>
                <c:pt idx="85">
                  <c:v>1958</c:v>
                </c:pt>
                <c:pt idx="86">
                  <c:v>1959</c:v>
                </c:pt>
                <c:pt idx="87">
                  <c:v>1960</c:v>
                </c:pt>
                <c:pt idx="88">
                  <c:v>1961</c:v>
                </c:pt>
                <c:pt idx="89">
                  <c:v>1962</c:v>
                </c:pt>
                <c:pt idx="90">
                  <c:v>1963</c:v>
                </c:pt>
                <c:pt idx="91">
                  <c:v>1964</c:v>
                </c:pt>
                <c:pt idx="92">
                  <c:v>1965</c:v>
                </c:pt>
                <c:pt idx="93">
                  <c:v>1966</c:v>
                </c:pt>
                <c:pt idx="94">
                  <c:v>1967</c:v>
                </c:pt>
                <c:pt idx="95">
                  <c:v>1968</c:v>
                </c:pt>
                <c:pt idx="96">
                  <c:v>1969</c:v>
                </c:pt>
                <c:pt idx="97">
                  <c:v>1970</c:v>
                </c:pt>
                <c:pt idx="98">
                  <c:v>1971</c:v>
                </c:pt>
                <c:pt idx="99">
                  <c:v>1972</c:v>
                </c:pt>
                <c:pt idx="100">
                  <c:v>1973</c:v>
                </c:pt>
                <c:pt idx="101">
                  <c:v>1974</c:v>
                </c:pt>
                <c:pt idx="102">
                  <c:v>1975</c:v>
                </c:pt>
                <c:pt idx="103">
                  <c:v>1976</c:v>
                </c:pt>
                <c:pt idx="104">
                  <c:v>1977</c:v>
                </c:pt>
                <c:pt idx="105">
                  <c:v>1978</c:v>
                </c:pt>
                <c:pt idx="106">
                  <c:v>1979</c:v>
                </c:pt>
                <c:pt idx="107">
                  <c:v>1980</c:v>
                </c:pt>
                <c:pt idx="108">
                  <c:v>1981</c:v>
                </c:pt>
                <c:pt idx="109">
                  <c:v>1982</c:v>
                </c:pt>
                <c:pt idx="110">
                  <c:v>1983</c:v>
                </c:pt>
                <c:pt idx="111">
                  <c:v>1984</c:v>
                </c:pt>
                <c:pt idx="112">
                  <c:v>1985</c:v>
                </c:pt>
                <c:pt idx="113">
                  <c:v>1986</c:v>
                </c:pt>
                <c:pt idx="114">
                  <c:v>1987</c:v>
                </c:pt>
                <c:pt idx="115">
                  <c:v>1988</c:v>
                </c:pt>
                <c:pt idx="116">
                  <c:v>1989</c:v>
                </c:pt>
                <c:pt idx="117">
                  <c:v>1990</c:v>
                </c:pt>
                <c:pt idx="118">
                  <c:v>1991</c:v>
                </c:pt>
                <c:pt idx="119">
                  <c:v>1992</c:v>
                </c:pt>
                <c:pt idx="120">
                  <c:v>1993</c:v>
                </c:pt>
                <c:pt idx="121">
                  <c:v>1994</c:v>
                </c:pt>
                <c:pt idx="122">
                  <c:v>1995</c:v>
                </c:pt>
                <c:pt idx="123">
                  <c:v>1996</c:v>
                </c:pt>
                <c:pt idx="124">
                  <c:v>1997</c:v>
                </c:pt>
                <c:pt idx="125">
                  <c:v>1998</c:v>
                </c:pt>
                <c:pt idx="126">
                  <c:v>1999</c:v>
                </c:pt>
                <c:pt idx="127">
                  <c:v>2000</c:v>
                </c:pt>
                <c:pt idx="128">
                  <c:v>2001</c:v>
                </c:pt>
                <c:pt idx="129">
                  <c:v>2002</c:v>
                </c:pt>
                <c:pt idx="130">
                  <c:v>2003</c:v>
                </c:pt>
                <c:pt idx="131">
                  <c:v>2004</c:v>
                </c:pt>
                <c:pt idx="132">
                  <c:v>2005</c:v>
                </c:pt>
                <c:pt idx="133">
                  <c:v>2006</c:v>
                </c:pt>
                <c:pt idx="134">
                  <c:v>2007</c:v>
                </c:pt>
                <c:pt idx="135">
                  <c:v>2008</c:v>
                </c:pt>
                <c:pt idx="136">
                  <c:v>2009</c:v>
                </c:pt>
                <c:pt idx="137">
                  <c:v>2010</c:v>
                </c:pt>
                <c:pt idx="138">
                  <c:v>2011</c:v>
                </c:pt>
              </c:numCache>
            </c:numRef>
          </c:cat>
          <c:val>
            <c:numRef>
              <c:f>'Annual new'!$D$2:$D$140</c:f>
              <c:numCache>
                <c:formatCode>General</c:formatCode>
                <c:ptCount val="139"/>
                <c:pt idx="0">
                  <c:v>4.6524293527199445</c:v>
                </c:pt>
                <c:pt idx="1">
                  <c:v>4.9651331285202254</c:v>
                </c:pt>
                <c:pt idx="2">
                  <c:v>3.2763517665130601</c:v>
                </c:pt>
                <c:pt idx="3">
                  <c:v>4.5201585094549372</c:v>
                </c:pt>
                <c:pt idx="4">
                  <c:v>5.2713133640552998</c:v>
                </c:pt>
                <c:pt idx="5">
                  <c:v>6.0512455197132624</c:v>
                </c:pt>
                <c:pt idx="6">
                  <c:v>4.3942174285361055</c:v>
                </c:pt>
                <c:pt idx="7">
                  <c:v>4.6864581015943809</c:v>
                </c:pt>
                <c:pt idx="8">
                  <c:v>4.7295750128008196</c:v>
                </c:pt>
                <c:pt idx="9">
                  <c:v>4.1394604454685124</c:v>
                </c:pt>
                <c:pt idx="10">
                  <c:v>4.0869316436251895</c:v>
                </c:pt>
                <c:pt idx="11">
                  <c:v>3.9327845754542077</c:v>
                </c:pt>
                <c:pt idx="12">
                  <c:v>4.536864439324134</c:v>
                </c:pt>
                <c:pt idx="13">
                  <c:v>5.0656946577914255</c:v>
                </c:pt>
                <c:pt idx="14">
                  <c:v>4.5091402827558804</c:v>
                </c:pt>
                <c:pt idx="15">
                  <c:v>4.7313882709183037</c:v>
                </c:pt>
                <c:pt idx="16">
                  <c:v>6.793727598566309</c:v>
                </c:pt>
                <c:pt idx="17">
                  <c:v>4.6836795954941355</c:v>
                </c:pt>
                <c:pt idx="18">
                  <c:v>5.7954045058883779</c:v>
                </c:pt>
                <c:pt idx="19">
                  <c:v>6.0194620566061063</c:v>
                </c:pt>
                <c:pt idx="20">
                  <c:v>4.9545506912442399</c:v>
                </c:pt>
                <c:pt idx="21">
                  <c:v>5.1445756528417652</c:v>
                </c:pt>
                <c:pt idx="22">
                  <c:v>6.0496665386584736</c:v>
                </c:pt>
                <c:pt idx="23">
                  <c:v>5.2901353355580261</c:v>
                </c:pt>
                <c:pt idx="24">
                  <c:v>5.2641301843317967</c:v>
                </c:pt>
                <c:pt idx="25">
                  <c:v>6.2485311059907831</c:v>
                </c:pt>
                <c:pt idx="26">
                  <c:v>5.8604211469534055</c:v>
                </c:pt>
                <c:pt idx="27">
                  <c:v>6.3429102662570109</c:v>
                </c:pt>
                <c:pt idx="28">
                  <c:v>6.963825524833589</c:v>
                </c:pt>
                <c:pt idx="29">
                  <c:v>6.6677412954429078</c:v>
                </c:pt>
                <c:pt idx="30">
                  <c:v>5.2037602406553995</c:v>
                </c:pt>
                <c:pt idx="31">
                  <c:v>4.1584334445680389</c:v>
                </c:pt>
                <c:pt idx="32">
                  <c:v>4.6179102662570033</c:v>
                </c:pt>
                <c:pt idx="33">
                  <c:v>5.863808883768562</c:v>
                </c:pt>
                <c:pt idx="34">
                  <c:v>4.5484158986174945</c:v>
                </c:pt>
                <c:pt idx="35">
                  <c:v>5.7941567791372925</c:v>
                </c:pt>
                <c:pt idx="36">
                  <c:v>6.26643817204301</c:v>
                </c:pt>
                <c:pt idx="37">
                  <c:v>6.367141577060905</c:v>
                </c:pt>
                <c:pt idx="38">
                  <c:v>5.3651459293394597</c:v>
                </c:pt>
                <c:pt idx="39">
                  <c:v>5.0449416017797555</c:v>
                </c:pt>
                <c:pt idx="40">
                  <c:v>6.1106259600614345</c:v>
                </c:pt>
                <c:pt idx="41">
                  <c:v>4.5755613159242348</c:v>
                </c:pt>
                <c:pt idx="42">
                  <c:v>5.736753712237598</c:v>
                </c:pt>
                <c:pt idx="43">
                  <c:v>5.2897939068100488</c:v>
                </c:pt>
                <c:pt idx="44">
                  <c:v>4.7680747567844275</c:v>
                </c:pt>
                <c:pt idx="45">
                  <c:v>4.7358461341525988</c:v>
                </c:pt>
                <c:pt idx="46">
                  <c:v>5.3957635688684045</c:v>
                </c:pt>
                <c:pt idx="47">
                  <c:v>5.5851362625138945</c:v>
                </c:pt>
                <c:pt idx="48">
                  <c:v>5.8833838965693808</c:v>
                </c:pt>
                <c:pt idx="49">
                  <c:v>5.049559011776755</c:v>
                </c:pt>
                <c:pt idx="50">
                  <c:v>4.6167313108038908</c:v>
                </c:pt>
                <c:pt idx="51">
                  <c:v>5.4754254727474958</c:v>
                </c:pt>
                <c:pt idx="52">
                  <c:v>5.3526017665130565</c:v>
                </c:pt>
                <c:pt idx="53">
                  <c:v>4.7679089861751045</c:v>
                </c:pt>
                <c:pt idx="54">
                  <c:v>6.1901260880696363</c:v>
                </c:pt>
                <c:pt idx="55">
                  <c:v>5.9141660486960745</c:v>
                </c:pt>
                <c:pt idx="56">
                  <c:v>5.5975998463901675</c:v>
                </c:pt>
                <c:pt idx="57">
                  <c:v>6.7755824372759745</c:v>
                </c:pt>
                <c:pt idx="58">
                  <c:v>6.7589138504864144</c:v>
                </c:pt>
                <c:pt idx="59">
                  <c:v>6.3759037819799804</c:v>
                </c:pt>
                <c:pt idx="60">
                  <c:v>5.6832552483358789</c:v>
                </c:pt>
                <c:pt idx="61">
                  <c:v>5.2521947004608291</c:v>
                </c:pt>
                <c:pt idx="62">
                  <c:v>5.2785861495135693</c:v>
                </c:pt>
                <c:pt idx="63">
                  <c:v>5.8712353231986194</c:v>
                </c:pt>
                <c:pt idx="64">
                  <c:v>6.7587282386072705</c:v>
                </c:pt>
                <c:pt idx="65">
                  <c:v>6.0000384024577569</c:v>
                </c:pt>
                <c:pt idx="66">
                  <c:v>5.3714132104454686</c:v>
                </c:pt>
                <c:pt idx="67">
                  <c:v>5.4853439006303493</c:v>
                </c:pt>
                <c:pt idx="68">
                  <c:v>5.3375582437275852</c:v>
                </c:pt>
                <c:pt idx="69">
                  <c:v>6.3876267281106003</c:v>
                </c:pt>
                <c:pt idx="70">
                  <c:v>5.0300806451612905</c:v>
                </c:pt>
                <c:pt idx="71">
                  <c:v>5.9094376467680148</c:v>
                </c:pt>
                <c:pt idx="72">
                  <c:v>5.9892178699436824</c:v>
                </c:pt>
                <c:pt idx="73">
                  <c:v>5.7167594726062463</c:v>
                </c:pt>
                <c:pt idx="74">
                  <c:v>6.0109626216077805</c:v>
                </c:pt>
                <c:pt idx="75">
                  <c:v>5.1147172784575163</c:v>
                </c:pt>
                <c:pt idx="76">
                  <c:v>6.2650544034818294</c:v>
                </c:pt>
                <c:pt idx="77">
                  <c:v>5.4456208397337429</c:v>
                </c:pt>
                <c:pt idx="78">
                  <c:v>6.3531771633384455</c:v>
                </c:pt>
                <c:pt idx="79">
                  <c:v>6.1057533061426303</c:v>
                </c:pt>
                <c:pt idx="80">
                  <c:v>6.7382450076804901</c:v>
                </c:pt>
                <c:pt idx="81">
                  <c:v>5.9639477726574475</c:v>
                </c:pt>
                <c:pt idx="82">
                  <c:v>5.4070865335381457</c:v>
                </c:pt>
                <c:pt idx="83">
                  <c:v>5.1444246693857112</c:v>
                </c:pt>
                <c:pt idx="84">
                  <c:v>5.5018452380952345</c:v>
                </c:pt>
                <c:pt idx="85">
                  <c:v>5.6394284434203916</c:v>
                </c:pt>
                <c:pt idx="86">
                  <c:v>5.4300646441372304</c:v>
                </c:pt>
                <c:pt idx="87">
                  <c:v>6.1909343715238938</c:v>
                </c:pt>
                <c:pt idx="88">
                  <c:v>5.4689663338453673</c:v>
                </c:pt>
                <c:pt idx="89">
                  <c:v>4.8215482590885745</c:v>
                </c:pt>
                <c:pt idx="90">
                  <c:v>5.0674756784433965</c:v>
                </c:pt>
                <c:pt idx="91">
                  <c:v>5.0611985539488318</c:v>
                </c:pt>
                <c:pt idx="92">
                  <c:v>4.70736559139785</c:v>
                </c:pt>
                <c:pt idx="93">
                  <c:v>6.4856938044034962</c:v>
                </c:pt>
                <c:pt idx="94">
                  <c:v>5.1752412954429134</c:v>
                </c:pt>
                <c:pt idx="95">
                  <c:v>5.2479118773946345</c:v>
                </c:pt>
                <c:pt idx="96">
                  <c:v>6.4613319252432184</c:v>
                </c:pt>
                <c:pt idx="97">
                  <c:v>5.3866365847414324</c:v>
                </c:pt>
                <c:pt idx="98">
                  <c:v>5.5464976958525529</c:v>
                </c:pt>
                <c:pt idx="99">
                  <c:v>4.4701662340872579</c:v>
                </c:pt>
                <c:pt idx="100">
                  <c:v>5.9602374551971424</c:v>
                </c:pt>
                <c:pt idx="101">
                  <c:v>4.9642562724014265</c:v>
                </c:pt>
                <c:pt idx="102">
                  <c:v>5.5400755248335907</c:v>
                </c:pt>
                <c:pt idx="103">
                  <c:v>5.570040477073289</c:v>
                </c:pt>
                <c:pt idx="104">
                  <c:v>5.7231073988735304</c:v>
                </c:pt>
                <c:pt idx="105">
                  <c:v>5.0211258320532455</c:v>
                </c:pt>
                <c:pt idx="106">
                  <c:v>6.3982667690732224</c:v>
                </c:pt>
                <c:pt idx="107">
                  <c:v>4.9501717958225395</c:v>
                </c:pt>
                <c:pt idx="108">
                  <c:v>6.7508141321044546</c:v>
                </c:pt>
                <c:pt idx="109">
                  <c:v>5.3466993087557624</c:v>
                </c:pt>
                <c:pt idx="110">
                  <c:v>6.7222036610343094</c:v>
                </c:pt>
                <c:pt idx="111">
                  <c:v>6.1779600791002345</c:v>
                </c:pt>
                <c:pt idx="112">
                  <c:v>4.7058627752176303</c:v>
                </c:pt>
                <c:pt idx="113">
                  <c:v>4.8348572708653235</c:v>
                </c:pt>
                <c:pt idx="114">
                  <c:v>5.4098982334869419</c:v>
                </c:pt>
                <c:pt idx="115">
                  <c:v>5.3945093313558266</c:v>
                </c:pt>
                <c:pt idx="116">
                  <c:v>4.8974967997951868</c:v>
                </c:pt>
                <c:pt idx="117">
                  <c:v>6.2002848182283676</c:v>
                </c:pt>
                <c:pt idx="118">
                  <c:v>5.7067697132616821</c:v>
                </c:pt>
                <c:pt idx="119">
                  <c:v>4.9201476949697334</c:v>
                </c:pt>
                <c:pt idx="120">
                  <c:v>4.6063101638504866</c:v>
                </c:pt>
                <c:pt idx="121">
                  <c:v>5.5553027393753203</c:v>
                </c:pt>
                <c:pt idx="122">
                  <c:v>5.5690181771633389</c:v>
                </c:pt>
                <c:pt idx="123">
                  <c:v>5.956415770609321</c:v>
                </c:pt>
                <c:pt idx="124">
                  <c:v>4.9183678955453303</c:v>
                </c:pt>
                <c:pt idx="125">
                  <c:v>6.6101657706093055</c:v>
                </c:pt>
                <c:pt idx="126">
                  <c:v>7.6007590885816816</c:v>
                </c:pt>
                <c:pt idx="127">
                  <c:v>6.2449218267210345</c:v>
                </c:pt>
                <c:pt idx="128">
                  <c:v>6.5700608038914483</c:v>
                </c:pt>
                <c:pt idx="129">
                  <c:v>5.8913504864311452</c:v>
                </c:pt>
                <c:pt idx="130">
                  <c:v>6.0013716077828994</c:v>
                </c:pt>
                <c:pt idx="131">
                  <c:v>5.6277057842046734</c:v>
                </c:pt>
                <c:pt idx="132">
                  <c:v>6.3298041474654214</c:v>
                </c:pt>
                <c:pt idx="133">
                  <c:v>7.5971671786994355</c:v>
                </c:pt>
                <c:pt idx="134">
                  <c:v>5.7685752688171821</c:v>
                </c:pt>
                <c:pt idx="135">
                  <c:v>6.5795967741935524</c:v>
                </c:pt>
                <c:pt idx="136">
                  <c:v>6.1455805171530757</c:v>
                </c:pt>
                <c:pt idx="137">
                  <c:v>7.7738530465949829</c:v>
                </c:pt>
                <c:pt idx="138">
                  <c:v>6.8958922171018946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28640"/>
        <c:axId val="52530560"/>
      </c:lineChart>
      <c:catAx>
        <c:axId val="52528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600"/>
                </a:pPr>
                <a:r>
                  <a:rPr lang="en-US" sz="16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52530560"/>
        <c:crosses val="autoZero"/>
        <c:auto val="1"/>
        <c:lblAlgn val="ctr"/>
        <c:lblOffset val="100"/>
        <c:noMultiLvlLbl val="0"/>
      </c:catAx>
      <c:valAx>
        <c:axId val="52530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 sz="1600"/>
                </a:pPr>
                <a:r>
                  <a:rPr lang="en-US" sz="1600"/>
                  <a:t>degrees Celsius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52528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/>
              <a:t>Frequency of Precipitation</a:t>
            </a:r>
          </a:p>
          <a:p>
            <a:pPr>
              <a:defRPr lang="en-US"/>
            </a:pPr>
            <a:r>
              <a:rPr lang="en-US"/>
              <a:t>1980 to 2012  Charlottetown, PEI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Gachon!$A$3:$A$34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</c:numCache>
            </c:numRef>
          </c:cat>
          <c:val>
            <c:numRef>
              <c:f>Gachon!$B$3:$B$34</c:f>
              <c:numCache>
                <c:formatCode>0.00</c:formatCode>
                <c:ptCount val="32"/>
                <c:pt idx="0">
                  <c:v>0.37820512820512819</c:v>
                </c:pt>
                <c:pt idx="1">
                  <c:v>0.36215692520040577</c:v>
                </c:pt>
                <c:pt idx="2">
                  <c:v>0.40862332112332111</c:v>
                </c:pt>
                <c:pt idx="3">
                  <c:v>0.40895776928385913</c:v>
                </c:pt>
                <c:pt idx="4">
                  <c:v>0.34805900621118013</c:v>
                </c:pt>
                <c:pt idx="5">
                  <c:v>0.35086465466900413</c:v>
                </c:pt>
                <c:pt idx="6">
                  <c:v>0.32646785581568416</c:v>
                </c:pt>
                <c:pt idx="7">
                  <c:v>0.42211870255348538</c:v>
                </c:pt>
                <c:pt idx="8">
                  <c:v>0.39754074427987757</c:v>
                </c:pt>
                <c:pt idx="9">
                  <c:v>0.34567141795402812</c:v>
                </c:pt>
                <c:pt idx="10">
                  <c:v>0.40342543929500613</c:v>
                </c:pt>
                <c:pt idx="11">
                  <c:v>0.37601329829590857</c:v>
                </c:pt>
                <c:pt idx="12">
                  <c:v>0.32598476402824611</c:v>
                </c:pt>
                <c:pt idx="13">
                  <c:v>0.31759436215958148</c:v>
                </c:pt>
                <c:pt idx="14">
                  <c:v>0.33749070977332007</c:v>
                </c:pt>
                <c:pt idx="15">
                  <c:v>0.41131085098476655</c:v>
                </c:pt>
                <c:pt idx="16">
                  <c:v>0.35947138610182217</c:v>
                </c:pt>
                <c:pt idx="17">
                  <c:v>0.32882558262993306</c:v>
                </c:pt>
                <c:pt idx="18">
                  <c:v>0.31529768540638103</c:v>
                </c:pt>
                <c:pt idx="19">
                  <c:v>0.28851727982162906</c:v>
                </c:pt>
                <c:pt idx="20">
                  <c:v>0.26068044274566032</c:v>
                </c:pt>
                <c:pt idx="21">
                  <c:v>0.36230623241492832</c:v>
                </c:pt>
                <c:pt idx="22">
                  <c:v>0.32052343791474519</c:v>
                </c:pt>
                <c:pt idx="23">
                  <c:v>0.30461498646281487</c:v>
                </c:pt>
                <c:pt idx="24">
                  <c:v>0.32882292827945464</c:v>
                </c:pt>
                <c:pt idx="25">
                  <c:v>0.31535807187981502</c:v>
                </c:pt>
                <c:pt idx="26">
                  <c:v>0.3208247066942756</c:v>
                </c:pt>
                <c:pt idx="27">
                  <c:v>0.36487564367999348</c:v>
                </c:pt>
                <c:pt idx="28">
                  <c:v>0.40306842915538582</c:v>
                </c:pt>
                <c:pt idx="29">
                  <c:v>0.40324627063757501</c:v>
                </c:pt>
                <c:pt idx="30">
                  <c:v>0.37024871264001696</c:v>
                </c:pt>
                <c:pt idx="31">
                  <c:v>0.32399201040505388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40000"/>
        <c:axId val="52646272"/>
      </c:lineChart>
      <c:catAx>
        <c:axId val="52640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600"/>
            </a:pPr>
            <a:endParaRPr lang="en-US"/>
          </a:p>
        </c:txPr>
        <c:crossAx val="5264627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526462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 sz="1600"/>
                </a:pPr>
                <a:r>
                  <a:rPr lang="en-US" sz="1600"/>
                  <a:t>% *100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en-US" sz="1600"/>
            </a:pPr>
            <a:endParaRPr lang="en-US"/>
          </a:p>
        </c:txPr>
        <c:crossAx val="5264000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 sz="1600" dirty="0"/>
              <a:t>Intensity of Precipitation</a:t>
            </a:r>
          </a:p>
          <a:p>
            <a:pPr>
              <a:defRPr lang="en-US"/>
            </a:pPr>
            <a:r>
              <a:rPr lang="en-US" sz="1600" dirty="0"/>
              <a:t>1980 to 2012  Charlottetown, PEI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Gachon!$H$3:$H$34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</c:numCache>
            </c:numRef>
          </c:cat>
          <c:val>
            <c:numRef>
              <c:f>Gachon!$I$3:$I$34</c:f>
              <c:numCache>
                <c:formatCode>0.00</c:formatCode>
                <c:ptCount val="32"/>
                <c:pt idx="0">
                  <c:v>10.918936988937</c:v>
                </c:pt>
                <c:pt idx="1">
                  <c:v>9.6382293959791419</c:v>
                </c:pt>
                <c:pt idx="2">
                  <c:v>7.8141780710328845</c:v>
                </c:pt>
                <c:pt idx="3">
                  <c:v>9.0073748386501933</c:v>
                </c:pt>
                <c:pt idx="4">
                  <c:v>7.6211508109945605</c:v>
                </c:pt>
                <c:pt idx="5">
                  <c:v>8.650878468709351</c:v>
                </c:pt>
                <c:pt idx="6">
                  <c:v>8.8283529411764619</c:v>
                </c:pt>
                <c:pt idx="7">
                  <c:v>8.7598953018882568</c:v>
                </c:pt>
                <c:pt idx="8">
                  <c:v>7.9785258013667555</c:v>
                </c:pt>
                <c:pt idx="9">
                  <c:v>11.968773923444973</c:v>
                </c:pt>
                <c:pt idx="10">
                  <c:v>8.9374239479176385</c:v>
                </c:pt>
                <c:pt idx="11">
                  <c:v>9.2846428571428596</c:v>
                </c:pt>
                <c:pt idx="12">
                  <c:v>7.7376923076923134</c:v>
                </c:pt>
                <c:pt idx="13">
                  <c:v>9.1341990740740719</c:v>
                </c:pt>
                <c:pt idx="14">
                  <c:v>7.8309370199692765</c:v>
                </c:pt>
                <c:pt idx="15">
                  <c:v>8.5686154123654106</c:v>
                </c:pt>
                <c:pt idx="16">
                  <c:v>6.4274038461538456</c:v>
                </c:pt>
                <c:pt idx="17">
                  <c:v>10.174171046046045</c:v>
                </c:pt>
                <c:pt idx="18">
                  <c:v>7.9297715053763493</c:v>
                </c:pt>
                <c:pt idx="19">
                  <c:v>7.0972078847078874</c:v>
                </c:pt>
                <c:pt idx="20">
                  <c:v>7.5709791666666684</c:v>
                </c:pt>
                <c:pt idx="21">
                  <c:v>10.149436494751956</c:v>
                </c:pt>
                <c:pt idx="22">
                  <c:v>8.6959481981981988</c:v>
                </c:pt>
                <c:pt idx="23">
                  <c:v>8.6108506944444443</c:v>
                </c:pt>
                <c:pt idx="24">
                  <c:v>9.5958289185239547</c:v>
                </c:pt>
                <c:pt idx="25">
                  <c:v>9.5251153164711617</c:v>
                </c:pt>
                <c:pt idx="26">
                  <c:v>9.0862046510322365</c:v>
                </c:pt>
                <c:pt idx="27">
                  <c:v>11.016247725724535</c:v>
                </c:pt>
                <c:pt idx="28">
                  <c:v>10.314220786233662</c:v>
                </c:pt>
                <c:pt idx="29">
                  <c:v>8.9905425219941328</c:v>
                </c:pt>
                <c:pt idx="30">
                  <c:v>10.214404936461404</c:v>
                </c:pt>
                <c:pt idx="31">
                  <c:v>9.0215131578947219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83520"/>
        <c:axId val="52685440"/>
      </c:lineChart>
      <c:catAx>
        <c:axId val="52683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400"/>
                </a:pPr>
                <a:r>
                  <a:rPr lang="en-US" sz="140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5268544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52685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 sz="1400"/>
                </a:pPr>
                <a:r>
                  <a:rPr lang="en-US" sz="1400"/>
                  <a:t>mm/event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5268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en-US"/>
              <a:t>Frequency of Precipitation</a:t>
            </a:r>
          </a:p>
          <a:p>
            <a:pPr>
              <a:defRPr lang="en-US"/>
            </a:pPr>
            <a:r>
              <a:rPr lang="en-US"/>
              <a:t>1980 to 2012  Charlottetown, PEI 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Gachon!$A$3:$A$34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</c:numCache>
            </c:numRef>
          </c:cat>
          <c:val>
            <c:numRef>
              <c:f>Gachon!$B$3:$B$34</c:f>
              <c:numCache>
                <c:formatCode>0.00</c:formatCode>
                <c:ptCount val="32"/>
                <c:pt idx="0">
                  <c:v>0.37820512820512819</c:v>
                </c:pt>
                <c:pt idx="1">
                  <c:v>0.36215692520040593</c:v>
                </c:pt>
                <c:pt idx="2">
                  <c:v>0.40862332112332111</c:v>
                </c:pt>
                <c:pt idx="3">
                  <c:v>0.40895776928385941</c:v>
                </c:pt>
                <c:pt idx="4">
                  <c:v>0.34805900621118013</c:v>
                </c:pt>
                <c:pt idx="5">
                  <c:v>0.35086465466900435</c:v>
                </c:pt>
                <c:pt idx="6">
                  <c:v>0.32646785581568438</c:v>
                </c:pt>
                <c:pt idx="7">
                  <c:v>0.42211870255348538</c:v>
                </c:pt>
                <c:pt idx="8">
                  <c:v>0.39754074427987779</c:v>
                </c:pt>
                <c:pt idx="9">
                  <c:v>0.34567141795402823</c:v>
                </c:pt>
                <c:pt idx="10">
                  <c:v>0.40342543929500635</c:v>
                </c:pt>
                <c:pt idx="11">
                  <c:v>0.37601329829590874</c:v>
                </c:pt>
                <c:pt idx="12">
                  <c:v>0.32598476402824644</c:v>
                </c:pt>
                <c:pt idx="13">
                  <c:v>0.31759436215958164</c:v>
                </c:pt>
                <c:pt idx="14">
                  <c:v>0.33749070977332024</c:v>
                </c:pt>
                <c:pt idx="15">
                  <c:v>0.41131085098476677</c:v>
                </c:pt>
                <c:pt idx="16">
                  <c:v>0.35947138610182228</c:v>
                </c:pt>
                <c:pt idx="17">
                  <c:v>0.32882558262993328</c:v>
                </c:pt>
                <c:pt idx="18">
                  <c:v>0.31529768540638103</c:v>
                </c:pt>
                <c:pt idx="19">
                  <c:v>0.28851727982162917</c:v>
                </c:pt>
                <c:pt idx="20">
                  <c:v>0.26068044274566032</c:v>
                </c:pt>
                <c:pt idx="21">
                  <c:v>0.36230623241492832</c:v>
                </c:pt>
                <c:pt idx="22">
                  <c:v>0.32052343791474547</c:v>
                </c:pt>
                <c:pt idx="23">
                  <c:v>0.30461498646281504</c:v>
                </c:pt>
                <c:pt idx="24">
                  <c:v>0.32882292827945503</c:v>
                </c:pt>
                <c:pt idx="25">
                  <c:v>0.31535807187981535</c:v>
                </c:pt>
                <c:pt idx="26">
                  <c:v>0.32082470669427593</c:v>
                </c:pt>
                <c:pt idx="27">
                  <c:v>0.36487564367999364</c:v>
                </c:pt>
                <c:pt idx="28">
                  <c:v>0.40306842915538582</c:v>
                </c:pt>
                <c:pt idx="29">
                  <c:v>0.40324627063757501</c:v>
                </c:pt>
                <c:pt idx="30">
                  <c:v>0.37024871264001696</c:v>
                </c:pt>
                <c:pt idx="31">
                  <c:v>0.32399201040505388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00608"/>
        <c:axId val="53310976"/>
      </c:lineChart>
      <c:catAx>
        <c:axId val="53300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400"/>
                </a:pPr>
                <a:r>
                  <a:rPr lang="en-US" sz="140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5331097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53310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 sz="1400"/>
                </a:pPr>
                <a:r>
                  <a:rPr lang="en-US" sz="1400"/>
                  <a:t>% *100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53300608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lang="en-US" sz="2000"/>
            </a:pPr>
            <a:r>
              <a:rPr lang="en-US" sz="2000" dirty="0"/>
              <a:t>Extreme Hot Days</a:t>
            </a:r>
          </a:p>
          <a:p>
            <a:pPr>
              <a:defRPr lang="en-US" sz="2000"/>
            </a:pPr>
            <a:r>
              <a:rPr lang="en-US" sz="2000" dirty="0"/>
              <a:t>Charlottetown, Prince Edward Island, Canada</a:t>
            </a:r>
          </a:p>
        </c:rich>
      </c:tx>
      <c:layout>
        <c:manualLayout>
          <c:xMode val="edge"/>
          <c:yMode val="edge"/>
          <c:x val="0.15560071833126121"/>
          <c:y val="1.56087408949011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369318700027364E-2"/>
          <c:y val="0.19229138562343576"/>
          <c:w val="0.90731665298593911"/>
          <c:h val="0.65155120689891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Sheet1!$A$1:$A$2</c:f>
              <c:strCache>
                <c:ptCount val="1"/>
                <c:pt idx="0">
                  <c:v>Past and Future* Number of Days Exceeding 27.5°C  Charlottetown, Prince Edward Island, Canada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lang="en-US"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Sheet1!$A$3:$A$6</c:f>
              <c:strCache>
                <c:ptCount val="4"/>
                <c:pt idx="0">
                  <c:v>Observed 1990s</c:v>
                </c:pt>
                <c:pt idx="1">
                  <c:v>Projected 2020s</c:v>
                </c:pt>
                <c:pt idx="2">
                  <c:v>Projected 2050s</c:v>
                </c:pt>
                <c:pt idx="3">
                  <c:v>Projected 2080s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22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283904"/>
        <c:axId val="56285440"/>
      </c:barChart>
      <c:catAx>
        <c:axId val="56283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 sz="1600"/>
            </a:pPr>
            <a:endParaRPr lang="en-US"/>
          </a:p>
        </c:txPr>
        <c:crossAx val="56285440"/>
        <c:crosses val="autoZero"/>
        <c:auto val="1"/>
        <c:lblAlgn val="ctr"/>
        <c:lblOffset val="100"/>
        <c:noMultiLvlLbl val="0"/>
      </c:catAx>
      <c:valAx>
        <c:axId val="56285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600"/>
            </a:pPr>
            <a:endParaRPr lang="en-US"/>
          </a:p>
        </c:txPr>
        <c:crossAx val="56283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1193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1193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20BD8B-6CA2-4FD3-AEAF-871BEE59B4D9}" type="datetimeFigureOut">
              <a:rPr lang="en-CA"/>
              <a:pPr>
                <a:defRPr/>
              </a:pPr>
              <a:t>11/01/2018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56"/>
            <a:ext cx="3038145" cy="461193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6"/>
            <a:ext cx="3038145" cy="461193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60AD85-B8A7-44C1-8B0C-ADA0EBA97CE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0501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1193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1193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3D61B7-9AB3-4A2B-980C-A8BEF8DF256D}" type="datetimeFigureOut">
              <a:rPr lang="en-US"/>
              <a:pPr>
                <a:defRPr/>
              </a:pPr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4" tIns="46412" rIns="92824" bIns="4641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387442"/>
            <a:ext cx="5607711" cy="4155317"/>
          </a:xfrm>
          <a:prstGeom prst="rect">
            <a:avLst/>
          </a:prstGeom>
        </p:spPr>
        <p:txBody>
          <a:bodyPr vert="horz" lIns="92824" tIns="46412" rIns="92824" bIns="4641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356"/>
            <a:ext cx="3038145" cy="461193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773356"/>
            <a:ext cx="3038145" cy="461193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A0F331-30E2-48A4-9793-9205E92F3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64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97A3A-27D7-469A-8EC1-3CBCE8AC15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18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32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170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462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8098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A0F331-30E2-48A4-9793-9205E92F347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8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option1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4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option2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4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_option3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4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3" r:id="rId9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8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sto MT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sto MT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sto MT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sto MT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sto MT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sto MT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sto MT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Calisto MT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QA4F_uZKa58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1470025"/>
          </a:xfrm>
        </p:spPr>
        <p:txBody>
          <a:bodyPr/>
          <a:lstStyle/>
          <a:p>
            <a:pPr eaLnBrk="1" hangingPunct="1"/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600" dirty="0" smtClean="0"/>
              <a:t>Climate Change &amp; Greenhouse Gases 101</a:t>
            </a:r>
            <a:br>
              <a:rPr lang="en-CA" sz="3600" dirty="0" smtClean="0"/>
            </a:br>
            <a:r>
              <a:rPr lang="en-CA" sz="6000" dirty="0" smtClean="0"/>
              <a:t/>
            </a:r>
            <a:br>
              <a:rPr lang="en-CA" sz="6000" dirty="0" smtClean="0"/>
            </a:br>
            <a:r>
              <a:rPr lang="en-CA" sz="6000" dirty="0" smtClean="0"/>
              <a:t/>
            </a:r>
            <a:br>
              <a:rPr lang="en-CA" sz="6000" dirty="0" smtClean="0"/>
            </a:br>
            <a:r>
              <a:rPr lang="en-CA" sz="6000" dirty="0" smtClean="0"/>
              <a:t/>
            </a:r>
            <a:br>
              <a:rPr lang="en-CA" sz="6000" dirty="0" smtClean="0"/>
            </a:br>
            <a:r>
              <a:rPr lang="en-CA" sz="2800" dirty="0" smtClean="0"/>
              <a:t>What’s going on, how did we get here, and what now?</a:t>
            </a:r>
            <a:endParaRPr lang="en-CA" sz="4000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819804"/>
            <a:ext cx="6400800" cy="96678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CA" sz="1600" dirty="0" smtClean="0"/>
              <a:t>Stephanie Arnold, University of Prince Edward Island</a:t>
            </a: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/>
              <a:t>Presented in Charlottetown, PE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/>
              <a:t>January 11, 2018</a:t>
            </a:r>
            <a:endParaRPr lang="en-US" sz="1600" dirty="0"/>
          </a:p>
        </p:txBody>
      </p:sp>
      <p:pic>
        <p:nvPicPr>
          <p:cNvPr id="16998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63451" y="2628907"/>
            <a:ext cx="2594433" cy="251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causing these changes?</a:t>
            </a:r>
            <a:endParaRPr lang="en-US" dirty="0"/>
          </a:p>
        </p:txBody>
      </p:sp>
      <p:pic>
        <p:nvPicPr>
          <p:cNvPr id="86018" name="Picture 2" descr="FAQ 1.3 Fig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335" y="1346200"/>
            <a:ext cx="6919689" cy="4511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330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greenhouse gases?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78594"/>
            <a:ext cx="5976664" cy="437929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do GHG come from?</a:t>
            </a:r>
            <a:endParaRPr lang="en-CA" dirty="0"/>
          </a:p>
        </p:txBody>
      </p:sp>
      <p:pic>
        <p:nvPicPr>
          <p:cNvPr id="143362" name="Picture 2" descr="http://www.wri.org/sites/default/files/styles/large/public/world_ghg_flow_chart_2005.png?itok=0DT3b3M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7854" y="1214422"/>
            <a:ext cx="684317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are the biggest emitters?</a:t>
            </a:r>
            <a:endParaRPr lang="en-CA" dirty="0"/>
          </a:p>
        </p:txBody>
      </p:sp>
      <p:pic>
        <p:nvPicPr>
          <p:cNvPr id="4" name="Picture 3" descr="Carbon-graphic-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57290" y="1428736"/>
            <a:ext cx="6199365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Trivia Q1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Question: Which country was the biggest emitter of GHG per capita in 2010?</a:t>
            </a:r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are the biggest emitters?</a:t>
            </a:r>
            <a:endParaRPr lang="en-CA" dirty="0"/>
          </a:p>
        </p:txBody>
      </p:sp>
      <p:pic>
        <p:nvPicPr>
          <p:cNvPr id="4" name="Picture 3" descr="article-1392375-0C5550A500000578-675_468x275_pop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85861"/>
            <a:ext cx="7782183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else is changing?</a:t>
            </a:r>
            <a:endParaRPr lang="en-CA" dirty="0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0378"/>
            <a:ext cx="9144000" cy="471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else is changing?</a:t>
            </a:r>
            <a:endParaRPr lang="en-CA" dirty="0"/>
          </a:p>
        </p:txBody>
      </p:sp>
      <p:pic>
        <p:nvPicPr>
          <p:cNvPr id="129026" name="Picture 2" descr="https://www.climate.gov/sites/default/files/where-is-global-warm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18" y="1700214"/>
            <a:ext cx="5646090" cy="3800488"/>
          </a:xfrm>
          <a:prstGeom prst="rect">
            <a:avLst/>
          </a:prstGeom>
          <a:noFill/>
        </p:spPr>
      </p:pic>
      <p:pic>
        <p:nvPicPr>
          <p:cNvPr id="129028" name="Picture 4" descr="grap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148719"/>
            <a:ext cx="3275960" cy="4783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else is changing?</a:t>
            </a:r>
            <a:endParaRPr lang="en-CA" dirty="0"/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6" y="1514576"/>
            <a:ext cx="8929718" cy="39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488" y="1142984"/>
            <a:ext cx="3479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b="1" dirty="0" smtClean="0"/>
              <a:t>Global mean sea level change</a:t>
            </a:r>
            <a:endParaRPr lang="en-CA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6357950" y="5233586"/>
            <a:ext cx="2137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 smtClean="0"/>
              <a:t>1971–2010: 2.0 mm/y</a:t>
            </a:r>
            <a:endParaRPr lang="en-CA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7072330" y="5733652"/>
            <a:ext cx="2137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 smtClean="0"/>
              <a:t>1993–2010: 3.2 mm/y</a:t>
            </a:r>
            <a:endParaRPr lang="en-CA" sz="16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42975" y="5072072"/>
            <a:ext cx="6143669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2975" y="5072074"/>
            <a:ext cx="6143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b="1" dirty="0" smtClean="0"/>
              <a:t>1901-1990: 1.5 mm/y</a:t>
            </a:r>
            <a:endParaRPr lang="en-CA" sz="16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43636" y="5244696"/>
            <a:ext cx="257177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572396" y="5713428"/>
            <a:ext cx="114301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else is changing?</a:t>
            </a:r>
            <a:endParaRPr lang="en-US" dirty="0"/>
          </a:p>
        </p:txBody>
      </p:sp>
      <p:pic>
        <p:nvPicPr>
          <p:cNvPr id="58370" name="Picture 2" descr="Sea ice reflects as much as 85% of solar radiation hitting the surface, hence absorbing only 15%. Ocean water, by contrast, reflects only about 7% of solar radiation, absorbing 93%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285860"/>
            <a:ext cx="4714908" cy="4730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60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going on? How did we get here?</a:t>
            </a:r>
          </a:p>
          <a:p>
            <a:pPr lvl="1"/>
            <a:r>
              <a:rPr lang="en-US" dirty="0" smtClean="0"/>
              <a:t>Basics of climate change</a:t>
            </a:r>
          </a:p>
          <a:p>
            <a:pPr lvl="1"/>
            <a:r>
              <a:rPr lang="en-US" dirty="0" smtClean="0"/>
              <a:t>Climate change impacts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now?</a:t>
            </a:r>
          </a:p>
          <a:p>
            <a:pPr lvl="1"/>
            <a:r>
              <a:rPr lang="en-US" dirty="0" smtClean="0"/>
              <a:t>Responding to climate change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6341090" y="3697892"/>
            <a:ext cx="2160000" cy="21600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rgbClr val="C00000"/>
                </a:solidFill>
              </a:rPr>
              <a:t>Trivia</a:t>
            </a:r>
            <a:endParaRPr lang="en-C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55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else is changing?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733225" y="1500174"/>
            <a:ext cx="74821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200" b="1" dirty="0" smtClean="0"/>
              <a:t>Observed increase in water level at Charlottetown Harbour</a:t>
            </a:r>
            <a:endParaRPr lang="en-CA" sz="2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854075" y="2143116"/>
            <a:ext cx="7094388" cy="3429024"/>
            <a:chOff x="763760" y="2071678"/>
            <a:chExt cx="7094388" cy="3429024"/>
          </a:xfrm>
        </p:grpSpPr>
        <p:pic>
          <p:nvPicPr>
            <p:cNvPr id="4" name="Picture 3" descr="Graph:  increase in water level in Charlottetown Harbour. Click for graphic description (new window). 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976" y="2071678"/>
              <a:ext cx="6715172" cy="342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-641400" y="3525168"/>
              <a:ext cx="3118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smtClean="0"/>
                <a:t>metres above referenced level on land</a:t>
              </a:r>
              <a:endParaRPr lang="en-CA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else is changing?</a:t>
            </a:r>
            <a:endParaRPr lang="en-CA" dirty="0"/>
          </a:p>
        </p:txBody>
      </p:sp>
      <p:pic>
        <p:nvPicPr>
          <p:cNvPr id="111618" name="Picture 2" descr="A graph showing rising levels of CO2 in the atmosphere over time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74" y="1571612"/>
            <a:ext cx="712465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81" name="Picture 25" descr="http://www.paleocene-mammals.de/alphad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2000240"/>
            <a:ext cx="784714" cy="439726"/>
          </a:xfrm>
          <a:prstGeom prst="rect">
            <a:avLst/>
          </a:prstGeom>
          <a:noFill/>
        </p:spPr>
      </p:pic>
      <p:pic>
        <p:nvPicPr>
          <p:cNvPr id="147474" name="Picture 18" descr="https://www.newdinosaurs.com/wp-content/uploads/2016/11/627_diplocaulus_nobu_tamur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37887" y="2071678"/>
            <a:ext cx="876989" cy="5000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Aren’t these changes natural?</a:t>
            </a:r>
            <a:endParaRPr lang="en-US" dirty="0"/>
          </a:p>
        </p:txBody>
      </p:sp>
      <p:pic>
        <p:nvPicPr>
          <p:cNvPr id="4" name="Picture 2" descr="https://smd-prod.s3.amazonaws.com/science-red/s3fs-public/mnt/medialibrary/2000/10/19/ast20oct_1_resources/globaltem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2763"/>
            <a:ext cx="9072594" cy="31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429124" y="2428868"/>
            <a:ext cx="264320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62486" y="2071678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dinosaurs</a:t>
            </a:r>
            <a:endParaRPr lang="en-CA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98896" y="1571612"/>
            <a:ext cx="977880" cy="58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05338" y="1681620"/>
            <a:ext cx="972510" cy="39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34032" y="1709264"/>
            <a:ext cx="838298" cy="50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60172" y="1709262"/>
            <a:ext cx="738744" cy="71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62" name="Picture 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837926" y="1928802"/>
            <a:ext cx="305314" cy="50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64" name="Picture 8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39417" y="1709264"/>
            <a:ext cx="546633" cy="82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65" name="Picture 9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96793" y="1752132"/>
            <a:ext cx="489191" cy="74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66" name="Picture 10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981441" y="1760640"/>
            <a:ext cx="733039" cy="78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67" name="Picture 1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42844" y="1714488"/>
            <a:ext cx="782202" cy="8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72" name="Picture 16" descr="http://blogs.nobl.k12.in.us/hurstes/files/2014/02/image-281cr5a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586730" y="1814515"/>
            <a:ext cx="515920" cy="328601"/>
          </a:xfrm>
          <a:prstGeom prst="rect">
            <a:avLst/>
          </a:prstGeom>
          <a:noFill/>
        </p:spPr>
      </p:pic>
      <p:pic>
        <p:nvPicPr>
          <p:cNvPr id="147476" name="Picture 20" descr="https://amigosgeologypage2011.wikispaces.com/file/view/woolly_mamoth.jpeg/293875688/woolly_mamoth.jpe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785606" y="1928802"/>
            <a:ext cx="858360" cy="642942"/>
          </a:xfrm>
          <a:prstGeom prst="rect">
            <a:avLst/>
          </a:prstGeom>
          <a:noFill/>
        </p:spPr>
      </p:pic>
      <p:pic>
        <p:nvPicPr>
          <p:cNvPr id="147477" name="Picture 21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8601649" y="1395406"/>
            <a:ext cx="399507" cy="53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79" name="Picture 23" descr="http://akns-images.eonline.com/eol_images/Entire_Site/2015725/rs_634x920-150825112125-634-mccauley-culkin-home-alone-2-08255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8721906" y="1928802"/>
            <a:ext cx="422128" cy="612552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8929718" y="5143512"/>
            <a:ext cx="180000" cy="571504"/>
          </a:xfrm>
          <a:prstGeom prst="ellipse">
            <a:avLst/>
          </a:prstGeom>
          <a:noFill/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13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Aren’t these changes natural?</a:t>
            </a:r>
            <a:endParaRPr lang="en-CA" dirty="0"/>
          </a:p>
        </p:txBody>
      </p:sp>
      <p:pic>
        <p:nvPicPr>
          <p:cNvPr id="105474" name="Picture 2" descr="https://www.ncdc.noaa.gov/monitoring-references/faq/images/800k-year-co2-concentra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62137"/>
            <a:ext cx="7086624" cy="4810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Aren’t these changes natural?</a:t>
            </a:r>
            <a:endParaRPr lang="en-CA" dirty="0"/>
          </a:p>
        </p:txBody>
      </p:sp>
      <p:pic>
        <p:nvPicPr>
          <p:cNvPr id="104450" name="Picture 2" descr="https://www.ncdc.noaa.gov/monitoring-references/faq/images/human-and-natural-influenc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4" y="1361514"/>
            <a:ext cx="6534168" cy="4582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Aren’t the changes natural?</a:t>
            </a:r>
            <a:endParaRPr lang="en-CA" dirty="0"/>
          </a:p>
        </p:txBody>
      </p:sp>
      <p:pic>
        <p:nvPicPr>
          <p:cNvPr id="108546" name="Picture 2" descr="https://www.ncdc.noaa.gov/monitoring-references/faq/images/solar-variability-3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0836" y="1357298"/>
            <a:ext cx="4324304" cy="4511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 climate scientists agree?</a:t>
            </a:r>
            <a:endParaRPr lang="en-CA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1417638"/>
            <a:ext cx="9118939" cy="401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3214678" y="4402144"/>
            <a:ext cx="4714908" cy="158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 climate scientists agree?</a:t>
            </a:r>
            <a:endParaRPr lang="en-CA" dirty="0"/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631952"/>
            <a:ext cx="8668709" cy="38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 climate scientists agree?</a:t>
            </a:r>
            <a:endParaRPr lang="en-US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70139"/>
            <a:ext cx="5857915" cy="46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3109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future hold?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2534"/>
            <a:ext cx="5004048" cy="35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31" y="1556792"/>
            <a:ext cx="460783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5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UPEI Climate Lab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84200" y="1285860"/>
            <a:ext cx="8009879" cy="4595194"/>
            <a:chOff x="584200" y="1285860"/>
            <a:chExt cx="8009879" cy="4595194"/>
          </a:xfrm>
        </p:grpSpPr>
        <p:grpSp>
          <p:nvGrpSpPr>
            <p:cNvPr id="10" name="Group 9"/>
            <p:cNvGrpSpPr/>
            <p:nvPr/>
          </p:nvGrpSpPr>
          <p:grpSpPr>
            <a:xfrm>
              <a:off x="585734" y="1285860"/>
              <a:ext cx="8008345" cy="4595194"/>
              <a:chOff x="714348" y="1417638"/>
              <a:chExt cx="8008345" cy="4595194"/>
            </a:xfrm>
          </p:grpSpPr>
          <p:pic>
            <p:nvPicPr>
              <p:cNvPr id="5" name="Picture 4" descr="DSC01004.JP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716426" y="3116233"/>
                <a:ext cx="2006267" cy="2894782"/>
              </a:xfrm>
              <a:prstGeom prst="rect">
                <a:avLst/>
              </a:prstGeom>
            </p:spPr>
          </p:pic>
          <p:pic>
            <p:nvPicPr>
              <p:cNvPr id="6" name="Content Placeholder 3" descr="LivingShoreline-dscf2871.jpg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 bwMode="auto">
              <a:xfrm>
                <a:off x="714348" y="1417638"/>
                <a:ext cx="4395830" cy="32968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Content Placeholder 3" descr="CLIVE MIT video screenshot.png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 bwMode="auto">
              <a:xfrm>
                <a:off x="4926555" y="1417639"/>
                <a:ext cx="3796138" cy="2154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Content Placeholder 5" descr="UPEI Precision Hawk Field Training Glen Valley Aug 4 2015-30.jpg"/>
              <p:cNvPicPr>
                <a:picLocks noChangeAspect="1"/>
              </p:cNvPicPr>
              <p:nvPr/>
            </p:nvPicPr>
            <p:blipFill>
              <a:blip r:embed="rId7" cstate="email"/>
              <a:srcRect r="25378"/>
              <a:stretch>
                <a:fillRect/>
              </a:stretch>
            </p:blipFill>
            <p:spPr bwMode="auto">
              <a:xfrm>
                <a:off x="3986234" y="3571877"/>
                <a:ext cx="2730192" cy="2439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6913" name="Picture 1" descr="D:\#Steph USB\#Climate Lab\GSCCA\Pictures\Photos of Drone Event Belle River July 14th (4 of 27)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 t="31726"/>
              <a:stretch>
                <a:fillRect/>
              </a:stretch>
            </p:blipFill>
            <p:spPr bwMode="auto">
              <a:xfrm>
                <a:off x="2543211" y="3572032"/>
                <a:ext cx="2383344" cy="2440800"/>
              </a:xfrm>
              <a:prstGeom prst="rect">
                <a:avLst/>
              </a:prstGeom>
              <a:noFill/>
            </p:spPr>
          </p:pic>
        </p:grpSp>
        <p:pic>
          <p:nvPicPr>
            <p:cNvPr id="166914" name="Picture 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84200" y="3440254"/>
              <a:ext cx="1867412" cy="243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819463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Trivia Q2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 What is the surface area of the earth in m</a:t>
            </a:r>
            <a:r>
              <a:rPr lang="en-US" baseline="30000" dirty="0" smtClean="0"/>
              <a:t>2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Answer: 510 trillion 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7255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does the future hold?</a:t>
            </a:r>
            <a:endParaRPr lang="en-CA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321571" y="1417638"/>
          <a:ext cx="6643734" cy="436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34255" y="5447900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dirty="0" smtClean="0"/>
              <a:t>(1981-2010)</a:t>
            </a:r>
            <a:endParaRPr lang="en-CA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363015" y="5447900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dirty="0" smtClean="0"/>
              <a:t>(2011-2040)</a:t>
            </a:r>
            <a:endParaRPr lang="en-C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934651" y="5447900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dirty="0" smtClean="0"/>
              <a:t>(2041-2070)</a:t>
            </a:r>
            <a:endParaRPr lang="en-CA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434849" y="5447900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dirty="0" smtClean="0"/>
              <a:t>(2071-2100)</a:t>
            </a:r>
            <a:endParaRPr lang="en-CA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does the future hold?</a:t>
            </a:r>
            <a:endParaRPr lang="en-CA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500174"/>
            <a:ext cx="6072230" cy="4286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 what?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Opportunities</a:t>
            </a:r>
          </a:p>
          <a:p>
            <a:pPr lvl="1"/>
            <a:r>
              <a:rPr lang="en-CA" dirty="0" smtClean="0"/>
              <a:t>Tourism</a:t>
            </a:r>
          </a:p>
          <a:p>
            <a:pPr lvl="1"/>
            <a:r>
              <a:rPr lang="en-CA" dirty="0" smtClean="0"/>
              <a:t>Agriculture 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 what?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Challenges</a:t>
            </a:r>
          </a:p>
          <a:p>
            <a:pPr lvl="1"/>
            <a:r>
              <a:rPr lang="en-CA" dirty="0" smtClean="0"/>
              <a:t>New pests, pathogens, diseases, invasive species (agriculture, fish, forestry, human health, water)</a:t>
            </a:r>
          </a:p>
          <a:p>
            <a:pPr lvl="1"/>
            <a:r>
              <a:rPr lang="en-CA" dirty="0" smtClean="0"/>
              <a:t>Shifting range of current species (agriculture, fish, forestry)</a:t>
            </a:r>
          </a:p>
          <a:p>
            <a:pPr lvl="1"/>
            <a:r>
              <a:rPr lang="en-CA" dirty="0" smtClean="0"/>
              <a:t>Decoupling important ecological relationships (agriculture, fish, forestry and biodiversity)</a:t>
            </a:r>
          </a:p>
          <a:p>
            <a:pPr lvl="1"/>
            <a:r>
              <a:rPr lang="en-CA" dirty="0" smtClean="0"/>
              <a:t>Increasing water requirements for crops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 what?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Challenges (</a:t>
            </a:r>
            <a:r>
              <a:rPr lang="en-CA" dirty="0" err="1" smtClean="0"/>
              <a:t>con’t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Marine life will struggle in acidic waters</a:t>
            </a:r>
          </a:p>
          <a:p>
            <a:pPr lvl="1"/>
            <a:r>
              <a:rPr lang="en-CA" dirty="0" smtClean="0"/>
              <a:t>Lower air quality</a:t>
            </a:r>
          </a:p>
          <a:p>
            <a:pPr lvl="1"/>
            <a:r>
              <a:rPr lang="en-CA" dirty="0" smtClean="0"/>
              <a:t>Change in timing and rate of aquifer recharge</a:t>
            </a:r>
          </a:p>
          <a:p>
            <a:pPr lvl="1"/>
            <a:r>
              <a:rPr lang="en-CA" dirty="0" smtClean="0"/>
              <a:t>More runoff (water quality, fish kills, anoxic events, infrastructure damage)</a:t>
            </a:r>
          </a:p>
          <a:p>
            <a:pPr lvl="1"/>
            <a:r>
              <a:rPr lang="en-CA" dirty="0" smtClean="0"/>
              <a:t>More properties and infrastructure at risk of wind damage, flooding and erosion</a:t>
            </a:r>
            <a:endParaRPr lang="en-C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16442" r="38437" b="22981"/>
          <a:stretch/>
        </p:blipFill>
        <p:spPr bwMode="auto">
          <a:xfrm>
            <a:off x="-40830" y="1025483"/>
            <a:ext cx="4469954" cy="504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 what?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1214422"/>
            <a:ext cx="3059832" cy="203988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3" t="7057" r="37005" b="11070"/>
          <a:stretch/>
        </p:blipFill>
        <p:spPr bwMode="auto">
          <a:xfrm>
            <a:off x="6000761" y="1166384"/>
            <a:ext cx="3143272" cy="350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73" y="3421081"/>
            <a:ext cx="3869531" cy="2579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 what?</a:t>
            </a:r>
            <a:endParaRPr lang="en-CA" dirty="0"/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785926"/>
            <a:ext cx="4143375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785926"/>
            <a:ext cx="41433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073787" y="521495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itchFamily="34" charset="0"/>
                <a:cs typeface="Arial" pitchFamily="34" charset="0"/>
              </a:rPr>
              <a:t>0 m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0826" y="521495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itchFamily="34" charset="0"/>
                <a:cs typeface="Arial" pitchFamily="34" charset="0"/>
              </a:rPr>
              <a:t>3 m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can we do?</a:t>
            </a:r>
            <a:endParaRPr lang="en-CA" dirty="0"/>
          </a:p>
        </p:txBody>
      </p:sp>
      <p:grpSp>
        <p:nvGrpSpPr>
          <p:cNvPr id="179202" name="Group 8"/>
          <p:cNvGrpSpPr>
            <a:grpSpLocks/>
          </p:cNvGrpSpPr>
          <p:nvPr/>
        </p:nvGrpSpPr>
        <p:grpSpPr bwMode="auto">
          <a:xfrm>
            <a:off x="785786" y="1417638"/>
            <a:ext cx="7215238" cy="4440254"/>
            <a:chOff x="0" y="0"/>
            <a:chExt cx="74888" cy="48660"/>
          </a:xfrm>
        </p:grpSpPr>
        <p:sp>
          <p:nvSpPr>
            <p:cNvPr id="179203" name="Rectangle 4"/>
            <p:cNvSpPr>
              <a:spLocks noChangeArrowheads="1"/>
            </p:cNvSpPr>
            <p:nvPr/>
          </p:nvSpPr>
          <p:spPr bwMode="auto">
            <a:xfrm>
              <a:off x="20162" y="0"/>
              <a:ext cx="35284" cy="1656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00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CLIMATE CHANGE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204" name="Rectangle 6"/>
            <p:cNvSpPr>
              <a:spLocks noChangeArrowheads="1"/>
            </p:cNvSpPr>
            <p:nvPr/>
          </p:nvSpPr>
          <p:spPr bwMode="auto">
            <a:xfrm>
              <a:off x="39604" y="27057"/>
              <a:ext cx="35284" cy="216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762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ADAPTATION</a:t>
              </a:r>
              <a:endParaRPr kumimoji="0" lang="en-C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</a:t>
              </a:r>
              <a:endParaRPr kumimoji="0" lang="en-C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Preparing for and dealing with climate change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205" name="Rectangle 7"/>
            <p:cNvSpPr>
              <a:spLocks noChangeArrowheads="1"/>
            </p:cNvSpPr>
            <p:nvPr/>
          </p:nvSpPr>
          <p:spPr bwMode="auto">
            <a:xfrm>
              <a:off x="0" y="27057"/>
              <a:ext cx="35283" cy="2160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00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MITIGATION</a:t>
              </a:r>
              <a:endParaRPr kumimoji="0" lang="en-CA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=</a:t>
              </a:r>
              <a:endParaRPr kumimoji="0" lang="en-CA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Reducing greenhouse gas (GHG) emissions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9206" name="Elbow Connector 8"/>
            <p:cNvCxnSpPr>
              <a:cxnSpLocks noChangeShapeType="1"/>
            </p:cNvCxnSpPr>
            <p:nvPr/>
          </p:nvCxnSpPr>
          <p:spPr bwMode="auto">
            <a:xfrm rot="5400000">
              <a:off x="22475" y="11727"/>
              <a:ext cx="10496" cy="20163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chemeClr val="accent2">
                  <a:lumMod val="75000"/>
                </a:schemeClr>
              </a:solidFill>
              <a:miter lim="800000"/>
              <a:headEnd/>
              <a:tailEnd type="arrow" w="med" len="med"/>
            </a:ln>
            <a:effectLst/>
          </p:spPr>
        </p:cxnSp>
        <p:cxnSp>
          <p:nvCxnSpPr>
            <p:cNvPr id="179207" name="Elbow Connector 9"/>
            <p:cNvCxnSpPr>
              <a:cxnSpLocks noChangeShapeType="1"/>
            </p:cNvCxnSpPr>
            <p:nvPr/>
          </p:nvCxnSpPr>
          <p:spPr bwMode="auto">
            <a:xfrm rot="16200000" flipH="1">
              <a:off x="42277" y="12088"/>
              <a:ext cx="10496" cy="19442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chemeClr val="accent2">
                  <a:lumMod val="75000"/>
                </a:schemeClr>
              </a:solidFill>
              <a:miter lim="800000"/>
              <a:headEnd/>
              <a:tailEnd type="arrow" w="med" len="med"/>
            </a:ln>
            <a:effectLst/>
          </p:spPr>
        </p:cxn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Paris Agreement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Commitment to keep the rise in global temperatures below 2°C compared to pre-industrial times, while striving to limit them even more, to 1.5°C.</a:t>
            </a:r>
          </a:p>
          <a:p>
            <a:r>
              <a:rPr lang="en-CA" dirty="0" smtClean="0"/>
              <a:t>Canada has committed to reducing greenhouse gas emissions by 30% by 2030 compared to levels in 2005.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change? But it’s so cold!</a:t>
            </a:r>
            <a:endParaRPr lang="en-US" dirty="0"/>
          </a:p>
        </p:txBody>
      </p:sp>
      <p:pic>
        <p:nvPicPr>
          <p:cNvPr id="16384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6675" y="1793892"/>
            <a:ext cx="647065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31767" y="1357298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itchFamily="34" charset="0"/>
                <a:cs typeface="Arial" pitchFamily="34" charset="0"/>
              </a:rPr>
              <a:t>December 2017 - Charlottetown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Federal carbon pricing structure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Motor fuels, home heating fuels, electricity</a:t>
            </a:r>
          </a:p>
          <a:p>
            <a:r>
              <a:rPr lang="en-CA" dirty="0" smtClean="0"/>
              <a:t>2018: $10/tonne GHG </a:t>
            </a:r>
          </a:p>
          <a:p>
            <a:pPr>
              <a:buNone/>
            </a:pPr>
            <a:r>
              <a:rPr lang="en-CA" dirty="0" smtClean="0"/>
              <a:t>	…</a:t>
            </a:r>
          </a:p>
          <a:p>
            <a:pPr>
              <a:buNone/>
            </a:pPr>
            <a:r>
              <a:rPr lang="en-CA" dirty="0" smtClean="0"/>
              <a:t>	2022: $50/tonne GHG</a:t>
            </a:r>
          </a:p>
          <a:p>
            <a:r>
              <a:rPr lang="en-CA" dirty="0" smtClean="0"/>
              <a:t>$10/tonne of GHG adds approximately:</a:t>
            </a:r>
          </a:p>
          <a:p>
            <a:pPr lvl="1"/>
            <a:r>
              <a:rPr lang="en-CA" dirty="0" smtClean="0"/>
              <a:t>$0.023/L gasoline </a:t>
            </a:r>
          </a:p>
          <a:p>
            <a:pPr lvl="1"/>
            <a:r>
              <a:rPr lang="en-CA" dirty="0" smtClean="0"/>
              <a:t>$0.027/L diesel</a:t>
            </a:r>
          </a:p>
          <a:p>
            <a:pPr lvl="1"/>
            <a:r>
              <a:rPr lang="en-CA" dirty="0" smtClean="0"/>
              <a:t>$0.015/L propane</a:t>
            </a:r>
            <a:endParaRPr lang="en-C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NEGECP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2015, the group developed voluntary targets to reduce emissions by 35-45% below 1990 levels by 2030.</a:t>
            </a:r>
          </a:p>
          <a:p>
            <a:r>
              <a:rPr lang="en-CA" dirty="0" smtClean="0"/>
              <a:t>Prince Edward Island has signed on to this agreement and the Government is committed to playing its part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Trivia Q3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Question: What was PEI’s GHG emissions in 1990?</a:t>
            </a:r>
          </a:p>
          <a:p>
            <a:endParaRPr lang="en-CA" dirty="0" smtClean="0"/>
          </a:p>
          <a:p>
            <a:r>
              <a:rPr lang="en-CA" dirty="0" smtClean="0"/>
              <a:t>Answer: 2 million tonnes</a:t>
            </a:r>
            <a:endParaRPr lang="en-CA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Mitigation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1428736"/>
            <a:ext cx="5143536" cy="422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00694" y="1600200"/>
            <a:ext cx="3643306" cy="4343400"/>
          </a:xfrm>
        </p:spPr>
        <p:txBody>
          <a:bodyPr/>
          <a:lstStyle/>
          <a:p>
            <a:r>
              <a:rPr lang="en-CA" dirty="0" smtClean="0"/>
              <a:t>Buildings &amp; facilities</a:t>
            </a:r>
          </a:p>
          <a:p>
            <a:r>
              <a:rPr lang="en-CA" dirty="0" smtClean="0"/>
              <a:t>Food &amp; farming</a:t>
            </a:r>
          </a:p>
          <a:p>
            <a:r>
              <a:rPr lang="en-CA" dirty="0" smtClean="0"/>
              <a:t>Forestry management</a:t>
            </a:r>
          </a:p>
          <a:p>
            <a:r>
              <a:rPr lang="en-CA" dirty="0" smtClean="0"/>
              <a:t>Movement of people &amp; goods</a:t>
            </a:r>
          </a:p>
          <a:p>
            <a:r>
              <a:rPr lang="en-CA" dirty="0" smtClean="0"/>
              <a:t>Other Strategies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Mitigation</a:t>
            </a:r>
            <a:endParaRPr lang="en-CA" dirty="0"/>
          </a:p>
        </p:txBody>
      </p:sp>
      <p:grpSp>
        <p:nvGrpSpPr>
          <p:cNvPr id="17" name="Group 16"/>
          <p:cNvGrpSpPr/>
          <p:nvPr/>
        </p:nvGrpSpPr>
        <p:grpSpPr>
          <a:xfrm>
            <a:off x="714348" y="1747526"/>
            <a:ext cx="7677176" cy="3853190"/>
            <a:chOff x="160579" y="1285860"/>
            <a:chExt cx="7411817" cy="450059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0579" y="1285860"/>
              <a:ext cx="7411817" cy="4500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5517328" y="1875858"/>
              <a:ext cx="1470274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Biomass – </a:t>
              </a:r>
              <a:r>
                <a:rPr lang="en-CA" sz="1600" b="1" dirty="0" err="1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gov’t</a:t>
              </a:r>
              <a:endParaRPr lang="en-CA" sz="16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27897" y="2428868"/>
              <a:ext cx="15728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Energy efficiency</a:t>
              </a:r>
              <a:endParaRPr lang="en-CA" sz="16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649791">
              <a:off x="5146435" y="3503999"/>
              <a:ext cx="1871025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 smtClean="0">
                  <a:solidFill>
                    <a:schemeClr val="bg1"/>
                  </a:solidFill>
                  <a:latin typeface="Arial Narrow" pitchFamily="34" charset="0"/>
                  <a:cs typeface="Arial" pitchFamily="34" charset="0"/>
                </a:rPr>
                <a:t>Biomass - residential</a:t>
              </a:r>
              <a:endParaRPr lang="en-CA" sz="16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18" name="Down Arrow 17"/>
          <p:cNvSpPr/>
          <p:nvPr/>
        </p:nvSpPr>
        <p:spPr>
          <a:xfrm>
            <a:off x="7072330" y="3714752"/>
            <a:ext cx="1928826" cy="23717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/>
              <a:t>12%</a:t>
            </a:r>
            <a:endParaRPr lang="en-CA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49857" y="1285860"/>
            <a:ext cx="36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latin typeface="Arial" pitchFamily="34" charset="0"/>
                <a:cs typeface="Arial" pitchFamily="34" charset="0"/>
              </a:rPr>
              <a:t>Buildings and Facilities</a:t>
            </a:r>
            <a:endParaRPr lang="en-CA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Mitigation</a:t>
            </a:r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214282" y="1624243"/>
            <a:ext cx="8672093" cy="4376525"/>
            <a:chOff x="928662" y="1357298"/>
            <a:chExt cx="9001188" cy="459083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8662" y="1357298"/>
              <a:ext cx="6715171" cy="4590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7648456" y="1643050"/>
              <a:ext cx="12939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 smtClean="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</a:rPr>
                <a:t>Cattle feeding</a:t>
              </a:r>
              <a:endParaRPr lang="en-CA" sz="16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48456" y="1920795"/>
              <a:ext cx="20217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 smtClean="0">
                  <a:solidFill>
                    <a:srgbClr val="FFC000"/>
                  </a:solidFill>
                  <a:latin typeface="Arial Narrow" pitchFamily="34" charset="0"/>
                  <a:cs typeface="Arial" pitchFamily="34" charset="0"/>
                </a:rPr>
                <a:t>Conservation cropping</a:t>
              </a:r>
              <a:endParaRPr lang="en-CA" sz="1600" b="1" dirty="0">
                <a:solidFill>
                  <a:srgbClr val="FFC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48456" y="2233190"/>
              <a:ext cx="14061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 Narrow" pitchFamily="34" charset="0"/>
                  <a:cs typeface="Arial" pitchFamily="34" charset="0"/>
                </a:rPr>
                <a:t>Cattle breeding</a:t>
              </a:r>
              <a:endParaRPr lang="en-CA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48456" y="2518942"/>
              <a:ext cx="2281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 smtClean="0">
                  <a:solidFill>
                    <a:srgbClr val="FF6600"/>
                  </a:solidFill>
                  <a:latin typeface="Arial Narrow" pitchFamily="34" charset="0"/>
                  <a:cs typeface="Arial" pitchFamily="34" charset="0"/>
                </a:rPr>
                <a:t>Seaweed feed supplement</a:t>
              </a:r>
              <a:endParaRPr lang="en-CA" sz="1600" b="1" dirty="0">
                <a:solidFill>
                  <a:srgbClr val="FF66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49857" y="1285860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latin typeface="Arial" pitchFamily="34" charset="0"/>
                <a:cs typeface="Arial" pitchFamily="34" charset="0"/>
              </a:rPr>
              <a:t>Food and Farming</a:t>
            </a:r>
            <a:endParaRPr lang="en-C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072330" y="3714752"/>
            <a:ext cx="1928826" cy="23717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/>
              <a:t>4%</a:t>
            </a:r>
            <a:endParaRPr lang="en-C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Mitigation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1786387"/>
            <a:ext cx="7715304" cy="42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15008" y="191666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  <a:latin typeface="Arial Narrow" pitchFamily="34" charset="0"/>
              </a:rPr>
              <a:t>Conversion - </a:t>
            </a:r>
            <a:r>
              <a:rPr lang="en-CA" b="1" dirty="0" smtClean="0">
                <a:solidFill>
                  <a:schemeClr val="bg1"/>
                </a:solidFill>
                <a:latin typeface="Arial Narrow" pitchFamily="34" charset="0"/>
              </a:rPr>
              <a:t>passive</a:t>
            </a:r>
            <a:endParaRPr lang="en-CA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384683">
            <a:off x="5827344" y="2595927"/>
            <a:ext cx="1731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  <a:latin typeface="Arial Narrow" pitchFamily="34" charset="0"/>
              </a:rPr>
              <a:t>Conversion - active</a:t>
            </a:r>
            <a:endParaRPr lang="en-CA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660399">
            <a:off x="5730281" y="3245624"/>
            <a:ext cx="1853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  <a:latin typeface="Arial Narrow" pitchFamily="34" charset="0"/>
              </a:rPr>
              <a:t>Carbon management</a:t>
            </a:r>
            <a:endParaRPr lang="en-CA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072330" y="3714752"/>
            <a:ext cx="1928826" cy="23717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/>
              <a:t>6%</a:t>
            </a:r>
            <a:endParaRPr lang="en-CA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9857" y="1285860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latin typeface="Arial" pitchFamily="34" charset="0"/>
                <a:cs typeface="Arial" pitchFamily="34" charset="0"/>
              </a:rPr>
              <a:t>Forestry Management</a:t>
            </a:r>
            <a:endParaRPr lang="en-CA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Mitigation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6189519" y="150017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  <a:latin typeface="Arial Narrow" pitchFamily="34" charset="0"/>
              </a:rPr>
              <a:t>Conversion - </a:t>
            </a:r>
            <a:r>
              <a:rPr lang="en-CA" b="1" dirty="0" smtClean="0">
                <a:solidFill>
                  <a:schemeClr val="bg1"/>
                </a:solidFill>
                <a:latin typeface="Arial Narrow" pitchFamily="34" charset="0"/>
              </a:rPr>
              <a:t>passive</a:t>
            </a:r>
            <a:endParaRPr lang="en-CA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384683">
            <a:off x="6398848" y="2214554"/>
            <a:ext cx="1731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  <a:latin typeface="Arial Narrow" pitchFamily="34" charset="0"/>
              </a:rPr>
              <a:t>Conversion - active</a:t>
            </a:r>
            <a:endParaRPr lang="en-CA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660399">
            <a:off x="6230347" y="2888434"/>
            <a:ext cx="1853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  <a:latin typeface="Arial Narrow" pitchFamily="34" charset="0"/>
              </a:rPr>
              <a:t>Carbon management</a:t>
            </a:r>
            <a:endParaRPr lang="en-CA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57158" y="1711962"/>
            <a:ext cx="8895882" cy="4360244"/>
            <a:chOff x="500034" y="1417638"/>
            <a:chExt cx="8895882" cy="436024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34" y="1417638"/>
              <a:ext cx="6763152" cy="436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7164699" y="2063106"/>
              <a:ext cx="1907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 smtClean="0">
                  <a:solidFill>
                    <a:schemeClr val="accent1"/>
                  </a:solidFill>
                  <a:latin typeface="Arial Narrow" pitchFamily="34" charset="0"/>
                  <a:cs typeface="Arial" pitchFamily="34" charset="0"/>
                </a:rPr>
                <a:t>Electric school buses</a:t>
              </a:r>
              <a:endParaRPr lang="en-CA" sz="1600" b="1" dirty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64699" y="2325159"/>
              <a:ext cx="11468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 smtClean="0">
                  <a:solidFill>
                    <a:srgbClr val="0070C0"/>
                  </a:solidFill>
                  <a:latin typeface="Arial Narrow" pitchFamily="34" charset="0"/>
                  <a:cs typeface="Arial" pitchFamily="34" charset="0"/>
                </a:rPr>
                <a:t>CNG Trucks</a:t>
              </a:r>
              <a:endParaRPr lang="en-CA" sz="16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78642" y="2563172"/>
              <a:ext cx="2217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 smtClean="0">
                  <a:solidFill>
                    <a:schemeClr val="bg2">
                      <a:lumMod val="50000"/>
                    </a:schemeClr>
                  </a:solidFill>
                  <a:latin typeface="Arial Narrow" pitchFamily="34" charset="0"/>
                  <a:cs typeface="Arial" pitchFamily="34" charset="0"/>
                </a:rPr>
                <a:t>Accelerated EV adoption</a:t>
              </a:r>
              <a:endParaRPr lang="en-CA" sz="1600" b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15" name="Down Arrow 14"/>
          <p:cNvSpPr/>
          <p:nvPr/>
        </p:nvSpPr>
        <p:spPr>
          <a:xfrm>
            <a:off x="7072330" y="3714752"/>
            <a:ext cx="1928826" cy="237172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/>
              <a:t>5%</a:t>
            </a:r>
            <a:endParaRPr lang="en-CA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9857" y="1285860"/>
            <a:ext cx="404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latin typeface="Arial" pitchFamily="34" charset="0"/>
                <a:cs typeface="Arial" pitchFamily="34" charset="0"/>
              </a:rPr>
              <a:t>Moving People and Goods</a:t>
            </a:r>
            <a:endParaRPr lang="en-CA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Mitigation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343400"/>
          </a:xfrm>
        </p:spPr>
        <p:txBody>
          <a:bodyPr/>
          <a:lstStyle/>
          <a:p>
            <a:pPr lvl="1"/>
            <a:endParaRPr lang="en-CA" sz="1100" dirty="0" smtClean="0"/>
          </a:p>
          <a:p>
            <a:pPr lvl="1"/>
            <a:r>
              <a:rPr lang="en-CA" dirty="0" smtClean="0"/>
              <a:t>On-site composting option for rural residents</a:t>
            </a:r>
          </a:p>
          <a:p>
            <a:pPr lvl="1"/>
            <a:r>
              <a:rPr lang="en-CA" dirty="0" smtClean="0"/>
              <a:t>Education and outreach campaign focused on behaviour change</a:t>
            </a:r>
          </a:p>
          <a:p>
            <a:pPr lvl="1"/>
            <a:r>
              <a:rPr lang="en-CA" dirty="0" smtClean="0"/>
              <a:t>Local food strategy</a:t>
            </a:r>
          </a:p>
          <a:p>
            <a:pPr lvl="1"/>
            <a:r>
              <a:rPr lang="en-CA" dirty="0" smtClean="0"/>
              <a:t>Support municipalities</a:t>
            </a:r>
          </a:p>
          <a:p>
            <a:pPr lvl="1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49857" y="1285860"/>
            <a:ext cx="257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latin typeface="Arial" pitchFamily="34" charset="0"/>
                <a:cs typeface="Arial" pitchFamily="34" charset="0"/>
              </a:rPr>
              <a:t>Other Strategies</a:t>
            </a:r>
            <a:endParaRPr lang="en-CA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Adaptation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040" y="1214422"/>
            <a:ext cx="4209960" cy="4343400"/>
          </a:xfrm>
        </p:spPr>
        <p:txBody>
          <a:bodyPr/>
          <a:lstStyle/>
          <a:p>
            <a:r>
              <a:rPr lang="en-CA" sz="2600" dirty="0" smtClean="0"/>
              <a:t>Fill knowledge gaps</a:t>
            </a:r>
          </a:p>
          <a:p>
            <a:r>
              <a:rPr lang="en-CA" sz="2600" dirty="0" smtClean="0"/>
              <a:t>Reduce non-climatic factors</a:t>
            </a:r>
          </a:p>
          <a:p>
            <a:r>
              <a:rPr lang="en-CA" sz="2600" dirty="0" smtClean="0"/>
              <a:t>Increase resilience</a:t>
            </a:r>
          </a:p>
          <a:p>
            <a:r>
              <a:rPr lang="en-CA" sz="2600" dirty="0" smtClean="0"/>
              <a:t>Promote climate change mainstreaming</a:t>
            </a:r>
          </a:p>
          <a:p>
            <a:r>
              <a:rPr lang="en-CA" sz="2600" dirty="0" smtClean="0"/>
              <a:t>Increase collaboration</a:t>
            </a:r>
          </a:p>
          <a:p>
            <a:r>
              <a:rPr lang="en-CA" sz="2600" dirty="0" smtClean="0"/>
              <a:t>Engage in outreach</a:t>
            </a:r>
          </a:p>
          <a:p>
            <a:r>
              <a:rPr lang="en-CA" sz="2600" dirty="0" smtClean="0"/>
              <a:t>Leverage regulation</a:t>
            </a:r>
          </a:p>
          <a:p>
            <a:r>
              <a:rPr lang="en-CA" sz="2600" dirty="0" smtClean="0"/>
              <a:t>Address financial concerns</a:t>
            </a:r>
            <a:endParaRPr lang="en-CA" sz="2600" dirty="0"/>
          </a:p>
        </p:txBody>
      </p:sp>
      <p:sp>
        <p:nvSpPr>
          <p:cNvPr id="111618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1620" name="AutoShape 4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" y="1600200"/>
            <a:ext cx="4865805" cy="375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change? But it’s so cold!</a:t>
            </a:r>
            <a:endParaRPr lang="en-US" dirty="0"/>
          </a:p>
        </p:txBody>
      </p:sp>
      <p:pic>
        <p:nvPicPr>
          <p:cNvPr id="167940" name="Picture 4" descr="Permafrost slu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1373977"/>
            <a:ext cx="5017131" cy="2824160"/>
          </a:xfrm>
          <a:prstGeom prst="rect">
            <a:avLst/>
          </a:prstGeom>
          <a:noFill/>
        </p:spPr>
      </p:pic>
      <p:pic>
        <p:nvPicPr>
          <p:cNvPr id="167942" name="Picture 6" descr="Unstable buildi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2786057"/>
            <a:ext cx="4809518" cy="3211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8617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Adaptation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Fill knowledge gaps</a:t>
            </a:r>
          </a:p>
          <a:p>
            <a:pPr lvl="1"/>
            <a:r>
              <a:rPr lang="en-CA" dirty="0" smtClean="0"/>
              <a:t>Build an understanding of water requirements and common methods to address them</a:t>
            </a:r>
          </a:p>
          <a:p>
            <a:pPr lvl="1"/>
            <a:r>
              <a:rPr lang="en-CA" dirty="0" smtClean="0"/>
              <a:t>Identify potential diseases and pathogens and how they can be managed</a:t>
            </a:r>
          </a:p>
          <a:p>
            <a:pPr lvl="1"/>
            <a:r>
              <a:rPr lang="en-CA" dirty="0" smtClean="0"/>
              <a:t>Make availability risk maps available</a:t>
            </a:r>
          </a:p>
          <a:p>
            <a:pPr lvl="1"/>
            <a:r>
              <a:rPr lang="en-CA" dirty="0" smtClean="0"/>
              <a:t>Develop guidelines on shore stabilization and flood mitigation techniques</a:t>
            </a:r>
          </a:p>
          <a:p>
            <a:pPr lvl="1"/>
            <a:r>
              <a:rPr lang="en-CA" dirty="0" smtClean="0"/>
              <a:t>Increase capacity within governments</a:t>
            </a:r>
            <a:endParaRPr lang="en-CA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Adaptation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Reduce non-climatic factors, increase resilience</a:t>
            </a:r>
          </a:p>
          <a:p>
            <a:pPr lvl="1"/>
            <a:r>
              <a:rPr lang="en-CA" sz="2400" dirty="0" smtClean="0"/>
              <a:t>Decentralize, diversify, and increase redundancy in energy infrastructure</a:t>
            </a:r>
          </a:p>
          <a:p>
            <a:pPr lvl="1"/>
            <a:r>
              <a:rPr lang="en-CA" sz="2400" dirty="0" smtClean="0"/>
              <a:t>Reduce runoff</a:t>
            </a:r>
          </a:p>
          <a:p>
            <a:pPr lvl="1"/>
            <a:r>
              <a:rPr lang="en-CA" sz="2400" dirty="0" smtClean="0"/>
              <a:t>Relocate buildings and infrastructure</a:t>
            </a:r>
          </a:p>
          <a:p>
            <a:pPr lvl="1"/>
            <a:r>
              <a:rPr lang="en-CA" sz="2400" dirty="0" smtClean="0"/>
              <a:t>Increase connectivity among natural areas</a:t>
            </a:r>
          </a:p>
          <a:p>
            <a:pPr lvl="1"/>
            <a:r>
              <a:rPr lang="en-CA" sz="2400" dirty="0" smtClean="0"/>
              <a:t>Utilize green infrastructure to manage </a:t>
            </a:r>
            <a:r>
              <a:rPr lang="en-CA" sz="2400" dirty="0" err="1" smtClean="0"/>
              <a:t>stormwater</a:t>
            </a:r>
            <a:endParaRPr lang="en-CA" sz="2400" dirty="0" smtClean="0"/>
          </a:p>
          <a:p>
            <a:pPr lvl="1"/>
            <a:r>
              <a:rPr lang="en-CA" sz="2400" dirty="0" smtClean="0"/>
              <a:t>Actively maintain, restore, enhance and create wetlands</a:t>
            </a:r>
            <a:endParaRPr lang="en-CA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Adaptation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Promote climate change mainstreaming</a:t>
            </a:r>
          </a:p>
          <a:p>
            <a:pPr lvl="1"/>
            <a:r>
              <a:rPr lang="en-CA" dirty="0" smtClean="0"/>
              <a:t>Update design standards</a:t>
            </a:r>
          </a:p>
          <a:p>
            <a:pPr lvl="1"/>
            <a:r>
              <a:rPr lang="en-CA" dirty="0" smtClean="0"/>
              <a:t>Add flexibility to regulations</a:t>
            </a:r>
          </a:p>
          <a:p>
            <a:pPr lvl="1"/>
            <a:r>
              <a:rPr lang="en-CA" dirty="0" smtClean="0"/>
              <a:t>Incorporate climate change in school curriculum</a:t>
            </a:r>
          </a:p>
          <a:p>
            <a:pPr lvl="1"/>
            <a:r>
              <a:rPr lang="en-CA" dirty="0" smtClean="0"/>
              <a:t>Integrate climate change impacts in all management activities, policies, programs</a:t>
            </a:r>
            <a:endParaRPr lang="en-CA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Adaptation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Increase collaboration, engage in public outreach</a:t>
            </a:r>
          </a:p>
          <a:p>
            <a:pPr lvl="1"/>
            <a:r>
              <a:rPr lang="en-CA" dirty="0" smtClean="0"/>
              <a:t>Effective communication of risks and actions</a:t>
            </a:r>
          </a:p>
          <a:p>
            <a:pPr lvl="1"/>
            <a:r>
              <a:rPr lang="en-CA" dirty="0" smtClean="0"/>
              <a:t>On-site demonstrations</a:t>
            </a:r>
          </a:p>
          <a:p>
            <a:pPr lvl="1"/>
            <a:r>
              <a:rPr lang="en-CA" dirty="0" smtClean="0"/>
              <a:t>Incorporate Traditional Ecological Knowledge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Adaptation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Address financial concerns</a:t>
            </a:r>
          </a:p>
          <a:p>
            <a:pPr lvl="1"/>
            <a:r>
              <a:rPr lang="en-CA" dirty="0" smtClean="0"/>
              <a:t>Assign an economic value to ecosystem services provided by forests</a:t>
            </a:r>
          </a:p>
          <a:p>
            <a:pPr lvl="1"/>
            <a:r>
              <a:rPr lang="en-CA" dirty="0" smtClean="0"/>
              <a:t>Perform preventive adaptation</a:t>
            </a:r>
          </a:p>
          <a:p>
            <a:pPr lvl="1"/>
            <a:r>
              <a:rPr lang="en-CA" dirty="0" smtClean="0"/>
              <a:t>Use cost-benefit analysis to prioritize adaptation actions</a:t>
            </a:r>
          </a:p>
          <a:p>
            <a:pPr lvl="1"/>
            <a:r>
              <a:rPr lang="en-CA" dirty="0" smtClean="0"/>
              <a:t>Provide financial incentive/assistance to homeowners for storing </a:t>
            </a:r>
            <a:r>
              <a:rPr lang="en-CA" dirty="0" err="1" smtClean="0"/>
              <a:t>stormwater</a:t>
            </a:r>
            <a:r>
              <a:rPr lang="en-CA" dirty="0" smtClean="0"/>
              <a:t> onsite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4290"/>
            <a:ext cx="7924800" cy="1143000"/>
          </a:xfrm>
        </p:spPr>
        <p:txBody>
          <a:bodyPr/>
          <a:lstStyle/>
          <a:p>
            <a:r>
              <a:rPr lang="en-CA" dirty="0" smtClean="0"/>
              <a:t>Adaptation example: Runoff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1285860"/>
          <a:ext cx="7748614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58197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Sectors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Impacts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Agriculture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 Loss of inputs and soil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Fish and aquaculture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 Poor water quality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 Fish kill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Insurance</a:t>
                      </a:r>
                    </a:p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 Demand for coverage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baseline="0" dirty="0" smtClean="0"/>
                        <a:t> R</a:t>
                      </a:r>
                      <a:r>
                        <a:rPr lang="en-CA" sz="2000" dirty="0" smtClean="0"/>
                        <a:t>isk exposure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Properties and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 Damage from gully erosion</a:t>
                      </a:r>
                      <a:r>
                        <a:rPr lang="en-CA" sz="2000" baseline="0" dirty="0" smtClean="0"/>
                        <a:t> and</a:t>
                      </a:r>
                      <a:r>
                        <a:rPr lang="en-CA" sz="2000" dirty="0" smtClean="0"/>
                        <a:t> inland flooding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Public health and safety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000" dirty="0" smtClean="0"/>
                        <a:t> Waterborne disease outbreaks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000" dirty="0" smtClean="0"/>
                        <a:t> Blue-green algae blooms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Water 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000" dirty="0" smtClean="0"/>
                        <a:t> Stress on </a:t>
                      </a:r>
                      <a:r>
                        <a:rPr lang="en-CA" sz="2000" dirty="0" err="1" smtClean="0"/>
                        <a:t>stormwater</a:t>
                      </a:r>
                      <a:r>
                        <a:rPr lang="en-CA" sz="2000" dirty="0" smtClean="0"/>
                        <a:t> management systems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000" dirty="0" smtClean="0"/>
                        <a:t> Impact on stream and aquifer recharge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9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4290"/>
            <a:ext cx="7924800" cy="1143000"/>
          </a:xfrm>
        </p:spPr>
        <p:txBody>
          <a:bodyPr/>
          <a:lstStyle/>
          <a:p>
            <a:r>
              <a:rPr lang="en-CA" dirty="0" smtClean="0"/>
              <a:t>Adaptation example: Runoff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1265890"/>
          <a:ext cx="774861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58197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Sectors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Recommended Adaptation Actions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Agriculture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 Develop water management practices and structures (e.g., rainwater harvesting, manmade ponds, soil features)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Fish and aquaculture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 Evaluate effectiveness of the current buffer zone under future climate conditions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Forestry and biodiversity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 Promote the use of rain gardens and green roofs to reduce runoff and increase biodiversity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 Develop new products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Properties and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  Use green infrastructure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2000" dirty="0" smtClean="0"/>
                        <a:t> Design new/upgrade existing </a:t>
                      </a:r>
                      <a:r>
                        <a:rPr lang="en-CA" sz="2000" dirty="0" err="1" smtClean="0"/>
                        <a:t>stormwater</a:t>
                      </a:r>
                      <a:r>
                        <a:rPr lang="en-CA" sz="2000" dirty="0" smtClean="0"/>
                        <a:t> management systems to cope with future climate</a:t>
                      </a:r>
                      <a:endParaRPr lang="en-CA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9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Challenges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Creeping climate change</a:t>
            </a:r>
          </a:p>
          <a:p>
            <a:r>
              <a:rPr lang="en-CA" dirty="0" smtClean="0"/>
              <a:t>Bigger than self</a:t>
            </a:r>
          </a:p>
          <a:p>
            <a:r>
              <a:rPr lang="en-CA" dirty="0" smtClean="0"/>
              <a:t>Uncertainty</a:t>
            </a:r>
          </a:p>
          <a:p>
            <a:r>
              <a:rPr lang="en-CA" dirty="0" smtClean="0"/>
              <a:t>Lack of funding</a:t>
            </a:r>
          </a:p>
          <a:p>
            <a:r>
              <a:rPr lang="en-CA" dirty="0" smtClean="0"/>
              <a:t>Insufficient incentive</a:t>
            </a:r>
          </a:p>
          <a:p>
            <a:r>
              <a:rPr lang="en-CA" dirty="0" smtClean="0"/>
              <a:t>Lack of guidance</a:t>
            </a:r>
          </a:p>
          <a:p>
            <a:r>
              <a:rPr lang="en-CA" dirty="0" smtClean="0"/>
              <a:t>High level of coordination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Trivia Q4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Question: In what year was this closing statement of the World Conference on the Changing Atmosphere made?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Answer: 1988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3327630"/>
            <a:ext cx="74628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latin typeface="Arial" pitchFamily="34" charset="0"/>
                <a:cs typeface="Arial" pitchFamily="34" charset="0"/>
              </a:rPr>
              <a:t>“Humanity is conducting an unintended, uncontrolled, globally pervasive experiment, whose ultimate consequences are second only to global nuclear war.”</a:t>
            </a:r>
            <a:endParaRPr lang="en-CA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285853" y="1857364"/>
            <a:ext cx="6357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latin typeface="Arial" pitchFamily="34" charset="0"/>
                <a:cs typeface="Arial" pitchFamily="34" charset="0"/>
              </a:rPr>
              <a:t>It’s a collective endeavour, it’s collective accountability and it may not be too late.</a:t>
            </a:r>
          </a:p>
          <a:p>
            <a:endParaRPr lang="en-CA" sz="2800" b="1" dirty="0" smtClean="0"/>
          </a:p>
          <a:p>
            <a:pPr algn="r"/>
            <a:r>
              <a:rPr lang="en-CA" sz="2800" i="1" dirty="0" smtClean="0">
                <a:latin typeface="Arial" pitchFamily="34" charset="0"/>
                <a:cs typeface="Arial" pitchFamily="34" charset="0"/>
              </a:rPr>
              <a:t>Christine </a:t>
            </a:r>
            <a:r>
              <a:rPr lang="en-CA" sz="2800" i="1" dirty="0" err="1" smtClean="0">
                <a:latin typeface="Arial" pitchFamily="34" charset="0"/>
                <a:cs typeface="Arial" pitchFamily="34" charset="0"/>
              </a:rPr>
              <a:t>Lagarde</a:t>
            </a:r>
            <a:endParaRPr lang="en-CA" sz="28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climate changing?</a:t>
            </a:r>
            <a:endParaRPr lang="en-US" dirty="0"/>
          </a:p>
        </p:txBody>
      </p:sp>
      <p:pic>
        <p:nvPicPr>
          <p:cNvPr id="88070" name="Picture 6" descr="http://www.earth-policy.org/images/uploads/graphs_tables/indicator8_2014_tempgrap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142984"/>
            <a:ext cx="5857916" cy="49367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86644" y="4590644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itchFamily="34" charset="0"/>
                <a:cs typeface="Arial" pitchFamily="34" charset="0"/>
              </a:rPr>
              <a:t>13.6°C</a:t>
            </a:r>
            <a:endParaRPr lang="en-C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3857628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itchFamily="34" charset="0"/>
                <a:cs typeface="Arial" pitchFamily="34" charset="0"/>
              </a:rPr>
              <a:t>13.9°C</a:t>
            </a:r>
            <a:endParaRPr lang="en-C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6644" y="3143248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itchFamily="34" charset="0"/>
                <a:cs typeface="Arial" pitchFamily="34" charset="0"/>
              </a:rPr>
              <a:t>14.2°C</a:t>
            </a:r>
            <a:endParaRPr lang="en-C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0857" y="2428868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itchFamily="34" charset="0"/>
                <a:cs typeface="Arial" pitchFamily="34" charset="0"/>
              </a:rPr>
              <a:t>14.5°C</a:t>
            </a:r>
            <a:endParaRPr lang="en-C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0857" y="1661686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smtClean="0">
                <a:latin typeface="Arial" pitchFamily="34" charset="0"/>
                <a:cs typeface="Arial" pitchFamily="34" charset="0"/>
              </a:rPr>
              <a:t>14.8°C</a:t>
            </a:r>
            <a:endParaRPr lang="en-CA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303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4290"/>
            <a:ext cx="7924800" cy="1143000"/>
          </a:xfrm>
        </p:spPr>
        <p:txBody>
          <a:bodyPr/>
          <a:lstStyle/>
          <a:p>
            <a:r>
              <a:rPr lang="en-CA" dirty="0" smtClean="0"/>
              <a:t>Further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Contact:</a:t>
            </a:r>
          </a:p>
          <a:p>
            <a:pPr marL="0" indent="0" algn="ctr">
              <a:buNone/>
            </a:pPr>
            <a:r>
              <a:rPr lang="en-CA" dirty="0" smtClean="0"/>
              <a:t>Stephanie Arnold</a:t>
            </a:r>
          </a:p>
          <a:p>
            <a:pPr marL="0" indent="0" algn="ctr">
              <a:buNone/>
            </a:pPr>
            <a:r>
              <a:rPr lang="en-CA" dirty="0" smtClean="0"/>
              <a:t>starnold@upei.ca</a:t>
            </a:r>
          </a:p>
          <a:p>
            <a:pPr marL="0" indent="0" algn="ctr">
              <a:buNone/>
            </a:pPr>
            <a:r>
              <a:rPr lang="en-CA" dirty="0" smtClean="0"/>
              <a:t>902-894-2852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77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the climate changing?</a:t>
            </a:r>
            <a:endParaRPr lang="en-CA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83946438"/>
              </p:ext>
            </p:extLst>
          </p:nvPr>
        </p:nvGraphicFramePr>
        <p:xfrm>
          <a:off x="496716" y="1228766"/>
          <a:ext cx="7790060" cy="4772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the climate changing?</a:t>
            </a:r>
            <a:endParaRPr lang="en-CA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68045048"/>
              </p:ext>
            </p:extLst>
          </p:nvPr>
        </p:nvGraphicFramePr>
        <p:xfrm>
          <a:off x="412495" y="1262354"/>
          <a:ext cx="7272808" cy="475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0437" y="3356986"/>
            <a:ext cx="21691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b="1" dirty="0" smtClean="0"/>
              <a:t>Over previous 32 years</a:t>
            </a:r>
          </a:p>
          <a:p>
            <a:pPr algn="ctr"/>
            <a:r>
              <a:rPr lang="en-CA" sz="1400" b="1" dirty="0" smtClean="0"/>
              <a:t>raining/snowing less often</a:t>
            </a:r>
          </a:p>
          <a:p>
            <a:pPr algn="ctr"/>
            <a:r>
              <a:rPr lang="en-CA" sz="1400" b="1" dirty="0" smtClean="0"/>
              <a:t>(# of days decreasing)</a:t>
            </a:r>
          </a:p>
          <a:p>
            <a:pPr algn="ctr"/>
            <a:r>
              <a:rPr lang="en-CA" sz="1400" b="1" dirty="0" smtClean="0"/>
              <a:t>especially in summer</a:t>
            </a:r>
          </a:p>
          <a:p>
            <a:endParaRPr lang="en-CA" dirty="0"/>
          </a:p>
        </p:txBody>
      </p:sp>
      <p:sp>
        <p:nvSpPr>
          <p:cNvPr id="6" name="Down Arrow 5"/>
          <p:cNvSpPr/>
          <p:nvPr/>
        </p:nvSpPr>
        <p:spPr>
          <a:xfrm>
            <a:off x="5795773" y="3645018"/>
            <a:ext cx="1000132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011797" y="328497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12%</a:t>
            </a:r>
            <a:endParaRPr lang="en-CA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the climate changing?</a:t>
            </a:r>
            <a:endParaRPr lang="en-CA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03949148"/>
              </p:ext>
            </p:extLst>
          </p:nvPr>
        </p:nvGraphicFramePr>
        <p:xfrm>
          <a:off x="4549528" y="1285860"/>
          <a:ext cx="459447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8001024" y="3679033"/>
            <a:ext cx="1000132" cy="1071570"/>
            <a:chOff x="-3143304" y="3143248"/>
            <a:chExt cx="1000132" cy="1071570"/>
          </a:xfrm>
        </p:grpSpPr>
        <p:sp>
          <p:nvSpPr>
            <p:cNvPr id="6" name="Down Arrow 5"/>
            <p:cNvSpPr/>
            <p:nvPr/>
          </p:nvSpPr>
          <p:spPr>
            <a:xfrm rot="10800000">
              <a:off x="-3143304" y="3143248"/>
              <a:ext cx="1000132" cy="10715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2928990" y="3697246"/>
              <a:ext cx="5277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b="1" dirty="0" smtClean="0">
                  <a:solidFill>
                    <a:schemeClr val="bg1"/>
                  </a:solidFill>
                </a:rPr>
                <a:t>6%</a:t>
              </a:r>
              <a:endParaRPr lang="en-CA" sz="20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68045048"/>
              </p:ext>
            </p:extLst>
          </p:nvPr>
        </p:nvGraphicFramePr>
        <p:xfrm>
          <a:off x="0" y="1285860"/>
          <a:ext cx="454952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428992" y="3691175"/>
            <a:ext cx="1000132" cy="1071570"/>
            <a:chOff x="9429784" y="2071678"/>
            <a:chExt cx="1000132" cy="1071570"/>
          </a:xfrm>
        </p:grpSpPr>
        <p:sp>
          <p:nvSpPr>
            <p:cNvPr id="9" name="Down Arrow 8"/>
            <p:cNvSpPr/>
            <p:nvPr/>
          </p:nvSpPr>
          <p:spPr>
            <a:xfrm>
              <a:off x="9429784" y="2071678"/>
              <a:ext cx="1000132" cy="10715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18698" y="2244202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chemeClr val="bg1"/>
                  </a:solidFill>
                </a:rPr>
                <a:t>12%</a:t>
              </a:r>
              <a:endParaRPr lang="en-CA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UPEI Presentation_banner">
  <a:themeElements>
    <a:clrScheme name="UPEI Theme Colours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621714"/>
      </a:accent1>
      <a:accent2>
        <a:srgbClr val="426A1F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EC9939"/>
      </a:hlink>
      <a:folHlink>
        <a:srgbClr val="7F95A4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UPEI Presentation_banner theme.thmx</Template>
  <TotalTime>9292</TotalTime>
  <Words>1196</Words>
  <Application>Microsoft Office PowerPoint</Application>
  <PresentationFormat>On-screen Show (4:3)</PresentationFormat>
  <Paragraphs>333</Paragraphs>
  <Slides>61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UPEI Presentation_banner</vt:lpstr>
      <vt:lpstr>  Climate Change &amp; Greenhouse Gases 101    What’s going on, how did we get here, and what now?</vt:lpstr>
      <vt:lpstr>Overview</vt:lpstr>
      <vt:lpstr>UPEI Climate Lab</vt:lpstr>
      <vt:lpstr>Climate change? But it’s so cold!</vt:lpstr>
      <vt:lpstr>Climate change? But it’s so cold!</vt:lpstr>
      <vt:lpstr>Is the climate changing?</vt:lpstr>
      <vt:lpstr>Is the climate changing?</vt:lpstr>
      <vt:lpstr>Is the climate changing?</vt:lpstr>
      <vt:lpstr>Is the climate changing?</vt:lpstr>
      <vt:lpstr>What’s causing these changes?</vt:lpstr>
      <vt:lpstr>What are greenhouse gases?</vt:lpstr>
      <vt:lpstr>Where do GHG come from?</vt:lpstr>
      <vt:lpstr>Who are the biggest emitters?</vt:lpstr>
      <vt:lpstr>Trivia Q1</vt:lpstr>
      <vt:lpstr>Who are the biggest emitters?</vt:lpstr>
      <vt:lpstr>What else is changing?</vt:lpstr>
      <vt:lpstr>What else is changing?</vt:lpstr>
      <vt:lpstr>What else is changing?</vt:lpstr>
      <vt:lpstr>What else is changing?</vt:lpstr>
      <vt:lpstr>What else is changing?</vt:lpstr>
      <vt:lpstr>What else is changing?</vt:lpstr>
      <vt:lpstr>Aren’t these changes natural?</vt:lpstr>
      <vt:lpstr>Aren’t these changes natural?</vt:lpstr>
      <vt:lpstr>Aren’t these changes natural?</vt:lpstr>
      <vt:lpstr>Aren’t the changes natural?</vt:lpstr>
      <vt:lpstr>Do climate scientists agree?</vt:lpstr>
      <vt:lpstr>Do climate scientists agree?</vt:lpstr>
      <vt:lpstr>Do the climate scientists agree?</vt:lpstr>
      <vt:lpstr>What does the future hold?</vt:lpstr>
      <vt:lpstr>Trivia Q2</vt:lpstr>
      <vt:lpstr>What does the future hold?</vt:lpstr>
      <vt:lpstr>What does the future hold?</vt:lpstr>
      <vt:lpstr>So what?</vt:lpstr>
      <vt:lpstr>So what?</vt:lpstr>
      <vt:lpstr>So what?</vt:lpstr>
      <vt:lpstr>So what?</vt:lpstr>
      <vt:lpstr>So what?</vt:lpstr>
      <vt:lpstr>What can we do?</vt:lpstr>
      <vt:lpstr>Paris Agreement</vt:lpstr>
      <vt:lpstr>Federal carbon pricing structure</vt:lpstr>
      <vt:lpstr>NEGECP</vt:lpstr>
      <vt:lpstr>Trivia Q3</vt:lpstr>
      <vt:lpstr>Mitigation</vt:lpstr>
      <vt:lpstr>Mitigation</vt:lpstr>
      <vt:lpstr>Mitigation</vt:lpstr>
      <vt:lpstr>Mitigation</vt:lpstr>
      <vt:lpstr>Mitigation</vt:lpstr>
      <vt:lpstr>Mitigation</vt:lpstr>
      <vt:lpstr>Adaptation</vt:lpstr>
      <vt:lpstr>Adaptation</vt:lpstr>
      <vt:lpstr>Adaptation</vt:lpstr>
      <vt:lpstr>Adaptation</vt:lpstr>
      <vt:lpstr>Adaptation</vt:lpstr>
      <vt:lpstr>Adaptation</vt:lpstr>
      <vt:lpstr>Adaptation example: Runoff</vt:lpstr>
      <vt:lpstr>Adaptation example: Runoff</vt:lpstr>
      <vt:lpstr>Challenges</vt:lpstr>
      <vt:lpstr>Trivia Q4</vt:lpstr>
      <vt:lpstr>PowerPoint Presentation</vt:lpstr>
      <vt:lpstr>PowerPoint Presentation</vt:lpstr>
      <vt:lpstr>Further Questions</vt:lpstr>
    </vt:vector>
  </TitlesOfParts>
  <Company>University of Prince Edward Island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Arnold</dc:creator>
  <cp:lastModifiedBy>Brown, Jessica</cp:lastModifiedBy>
  <cp:revision>419</cp:revision>
  <dcterms:created xsi:type="dcterms:W3CDTF">2012-09-18T17:20:33Z</dcterms:created>
  <dcterms:modified xsi:type="dcterms:W3CDTF">2018-01-11T21:05:32Z</dcterms:modified>
</cp:coreProperties>
</file>